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97" r:id="rId2"/>
    <p:sldId id="294" r:id="rId3"/>
    <p:sldId id="268" r:id="rId4"/>
    <p:sldId id="296" r:id="rId5"/>
    <p:sldId id="298" r:id="rId6"/>
    <p:sldId id="287" r:id="rId7"/>
    <p:sldId id="290" r:id="rId8"/>
    <p:sldId id="303" r:id="rId9"/>
    <p:sldId id="306" r:id="rId10"/>
    <p:sldId id="307" r:id="rId11"/>
    <p:sldId id="286" r:id="rId12"/>
    <p:sldId id="308" r:id="rId13"/>
    <p:sldId id="309" r:id="rId14"/>
    <p:sldId id="310" r:id="rId15"/>
    <p:sldId id="312" r:id="rId16"/>
    <p:sldId id="311" r:id="rId17"/>
    <p:sldId id="313" r:id="rId18"/>
    <p:sldId id="285" r:id="rId19"/>
    <p:sldId id="304" r:id="rId20"/>
    <p:sldId id="314"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249" autoAdjust="0"/>
    <p:restoredTop sz="81694" autoAdjust="0"/>
  </p:normalViewPr>
  <p:slideViewPr>
    <p:cSldViewPr snapToGrid="0">
      <p:cViewPr varScale="1">
        <p:scale>
          <a:sx n="75" d="100"/>
          <a:sy n="75" d="100"/>
        </p:scale>
        <p:origin x="1074"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E9AB65-4BB2-41AF-B8C4-B20BEF1FE36F}" type="datetimeFigureOut">
              <a:rPr lang="en-GB" smtClean="0"/>
              <a:t>10/11/2020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892E8C-D912-433C-B273-770EA4C11185}" type="slidenum">
              <a:rPr lang="en-GB" smtClean="0"/>
              <a:t>‹#›</a:t>
            </a:fld>
            <a:endParaRPr lang="en-GB"/>
          </a:p>
        </p:txBody>
      </p:sp>
    </p:spTree>
    <p:extLst>
      <p:ext uri="{BB962C8B-B14F-4D97-AF65-F5344CB8AC3E}">
        <p14:creationId xmlns:p14="http://schemas.microsoft.com/office/powerpoint/2010/main" val="28451254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6892E8C-D912-433C-B273-770EA4C11185}" type="slidenum">
              <a:rPr lang="en-GB" smtClean="0"/>
              <a:t>1</a:t>
            </a:fld>
            <a:endParaRPr lang="en-GB"/>
          </a:p>
        </p:txBody>
      </p:sp>
    </p:spTree>
    <p:extLst>
      <p:ext uri="{BB962C8B-B14F-4D97-AF65-F5344CB8AC3E}">
        <p14:creationId xmlns:p14="http://schemas.microsoft.com/office/powerpoint/2010/main" val="2073298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6892E8C-D912-433C-B273-770EA4C11185}" type="slidenum">
              <a:rPr lang="en-GB" smtClean="0"/>
              <a:t>2</a:t>
            </a:fld>
            <a:endParaRPr lang="en-GB"/>
          </a:p>
        </p:txBody>
      </p:sp>
    </p:spTree>
    <p:extLst>
      <p:ext uri="{BB962C8B-B14F-4D97-AF65-F5344CB8AC3E}">
        <p14:creationId xmlns:p14="http://schemas.microsoft.com/office/powerpoint/2010/main" val="10565377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6892E8C-D912-433C-B273-770EA4C11185}" type="slidenum">
              <a:rPr lang="en-GB" smtClean="0"/>
              <a:t>3</a:t>
            </a:fld>
            <a:endParaRPr lang="en-GB"/>
          </a:p>
        </p:txBody>
      </p:sp>
    </p:spTree>
    <p:extLst>
      <p:ext uri="{BB962C8B-B14F-4D97-AF65-F5344CB8AC3E}">
        <p14:creationId xmlns:p14="http://schemas.microsoft.com/office/powerpoint/2010/main" val="25913812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a:t>
            </a:r>
            <a:r>
              <a:rPr lang="en-GB" dirty="0" smtClean="0"/>
              <a:t>hive of bees is </a:t>
            </a:r>
            <a:r>
              <a:rPr lang="en-GB" dirty="0"/>
              <a:t>the logo </a:t>
            </a:r>
            <a:r>
              <a:rPr lang="en-GB" dirty="0" smtClean="0"/>
              <a:t>for Thinking Interdependently </a:t>
            </a:r>
            <a:r>
              <a:rPr lang="en-GB" dirty="0"/>
              <a:t>as it is their instinct to </a:t>
            </a:r>
            <a:r>
              <a:rPr lang="en-GB" dirty="0" smtClean="0"/>
              <a:t>work together </a:t>
            </a:r>
            <a:r>
              <a:rPr lang="en-GB" dirty="0"/>
              <a:t>as a </a:t>
            </a:r>
            <a:r>
              <a:rPr lang="en-GB" dirty="0" smtClean="0"/>
              <a:t>group, each with distinctive roles.</a:t>
            </a:r>
            <a:endParaRPr lang="en-GB" dirty="0"/>
          </a:p>
        </p:txBody>
      </p:sp>
      <p:sp>
        <p:nvSpPr>
          <p:cNvPr id="4" name="Slide Number Placeholder 3"/>
          <p:cNvSpPr>
            <a:spLocks noGrp="1"/>
          </p:cNvSpPr>
          <p:nvPr>
            <p:ph type="sldNum" sz="quarter" idx="10"/>
          </p:nvPr>
        </p:nvSpPr>
        <p:spPr/>
        <p:txBody>
          <a:bodyPr/>
          <a:lstStyle/>
          <a:p>
            <a:fld id="{36892E8C-D912-433C-B273-770EA4C11185}" type="slidenum">
              <a:rPr lang="en-GB" smtClean="0"/>
              <a:t>6</a:t>
            </a:fld>
            <a:endParaRPr lang="en-GB"/>
          </a:p>
        </p:txBody>
      </p:sp>
    </p:spTree>
    <p:extLst>
      <p:ext uri="{BB962C8B-B14F-4D97-AF65-F5344CB8AC3E}">
        <p14:creationId xmlns:p14="http://schemas.microsoft.com/office/powerpoint/2010/main" val="1610706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 each HOM we use Y-Chart to consider how it will look/sound/ feel in the </a:t>
            </a:r>
            <a:r>
              <a:rPr lang="en-GB" dirty="0" smtClean="0"/>
              <a:t>classroom/</a:t>
            </a:r>
            <a:r>
              <a:rPr lang="en-GB" baseline="0" dirty="0" smtClean="0"/>
              <a:t> m</a:t>
            </a:r>
            <a:r>
              <a:rPr lang="en-GB" dirty="0" smtClean="0"/>
              <a:t>ake </a:t>
            </a:r>
            <a:r>
              <a:rPr lang="en-GB" dirty="0"/>
              <a:t>it a </a:t>
            </a:r>
            <a:r>
              <a:rPr lang="en-GB" dirty="0" smtClean="0"/>
              <a:t>reality.</a:t>
            </a:r>
            <a:endParaRPr lang="en-GB" dirty="0"/>
          </a:p>
          <a:p>
            <a:r>
              <a:rPr lang="en-GB" dirty="0"/>
              <a:t>In groups draw and complete (10 mins)</a:t>
            </a:r>
          </a:p>
          <a:p>
            <a:r>
              <a:rPr lang="en-GB" dirty="0"/>
              <a:t>Feedback (5 mins)</a:t>
            </a:r>
          </a:p>
        </p:txBody>
      </p:sp>
      <p:sp>
        <p:nvSpPr>
          <p:cNvPr id="4" name="Slide Number Placeholder 3"/>
          <p:cNvSpPr>
            <a:spLocks noGrp="1"/>
          </p:cNvSpPr>
          <p:nvPr>
            <p:ph type="sldNum" sz="quarter" idx="5"/>
          </p:nvPr>
        </p:nvSpPr>
        <p:spPr/>
        <p:txBody>
          <a:bodyPr/>
          <a:lstStyle/>
          <a:p>
            <a:fld id="{36892E8C-D912-433C-B273-770EA4C11185}" type="slidenum">
              <a:rPr lang="en-GB" smtClean="0"/>
              <a:t>7</a:t>
            </a:fld>
            <a:endParaRPr lang="en-GB"/>
          </a:p>
        </p:txBody>
      </p:sp>
    </p:spTree>
    <p:extLst>
      <p:ext uri="{BB962C8B-B14F-4D97-AF65-F5344CB8AC3E}">
        <p14:creationId xmlns:p14="http://schemas.microsoft.com/office/powerpoint/2010/main" val="7314892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You can edit these according to what you decide as a class. These are some examples from https://studyhubresources.fxplus.ac.uk/activities/team-roles </a:t>
            </a:r>
            <a:endParaRPr lang="en-GB" dirty="0"/>
          </a:p>
        </p:txBody>
      </p:sp>
      <p:sp>
        <p:nvSpPr>
          <p:cNvPr id="4" name="Slide Number Placeholder 3"/>
          <p:cNvSpPr>
            <a:spLocks noGrp="1"/>
          </p:cNvSpPr>
          <p:nvPr>
            <p:ph type="sldNum" sz="quarter" idx="5"/>
          </p:nvPr>
        </p:nvSpPr>
        <p:spPr/>
        <p:txBody>
          <a:bodyPr/>
          <a:lstStyle/>
          <a:p>
            <a:fld id="{36892E8C-D912-433C-B273-770EA4C11185}" type="slidenum">
              <a:rPr lang="en-GB" smtClean="0"/>
              <a:t>9</a:t>
            </a:fld>
            <a:endParaRPr lang="en-GB"/>
          </a:p>
        </p:txBody>
      </p:sp>
    </p:spTree>
    <p:extLst>
      <p:ext uri="{BB962C8B-B14F-4D97-AF65-F5344CB8AC3E}">
        <p14:creationId xmlns:p14="http://schemas.microsoft.com/office/powerpoint/2010/main" val="25913812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6892E8C-D912-433C-B273-770EA4C11185}" type="slidenum">
              <a:rPr lang="en-GB" smtClean="0"/>
              <a:t>10</a:t>
            </a:fld>
            <a:endParaRPr lang="en-GB"/>
          </a:p>
        </p:txBody>
      </p:sp>
    </p:spTree>
    <p:extLst>
      <p:ext uri="{BB962C8B-B14F-4D97-AF65-F5344CB8AC3E}">
        <p14:creationId xmlns:p14="http://schemas.microsoft.com/office/powerpoint/2010/main" val="25913812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Each child in the group chooses a role</a:t>
            </a:r>
            <a:endParaRPr lang="en-GB" dirty="0"/>
          </a:p>
        </p:txBody>
      </p:sp>
      <p:sp>
        <p:nvSpPr>
          <p:cNvPr id="4" name="Slide Number Placeholder 3"/>
          <p:cNvSpPr>
            <a:spLocks noGrp="1"/>
          </p:cNvSpPr>
          <p:nvPr>
            <p:ph type="sldNum" sz="quarter" idx="10"/>
          </p:nvPr>
        </p:nvSpPr>
        <p:spPr/>
        <p:txBody>
          <a:bodyPr/>
          <a:lstStyle/>
          <a:p>
            <a:fld id="{36892E8C-D912-433C-B273-770EA4C11185}" type="slidenum">
              <a:rPr lang="en-GB" smtClean="0"/>
              <a:t>12</a:t>
            </a:fld>
            <a:endParaRPr lang="en-GB"/>
          </a:p>
        </p:txBody>
      </p:sp>
    </p:spTree>
    <p:extLst>
      <p:ext uri="{BB962C8B-B14F-4D97-AF65-F5344CB8AC3E}">
        <p14:creationId xmlns:p14="http://schemas.microsoft.com/office/powerpoint/2010/main" val="13906826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Work</a:t>
            </a:r>
            <a:r>
              <a:rPr lang="en-GB" baseline="0" dirty="0" smtClean="0"/>
              <a:t> in groups to solve (5-10 mins)</a:t>
            </a:r>
          </a:p>
          <a:p>
            <a:r>
              <a:rPr lang="en-GB" baseline="0" dirty="0" smtClean="0"/>
              <a:t>Feedback 5 mins</a:t>
            </a:r>
          </a:p>
          <a:p>
            <a:endParaRPr lang="en-GB" baseline="0" dirty="0" smtClean="0"/>
          </a:p>
          <a:p>
            <a:r>
              <a:rPr lang="en-GB" baseline="0" dirty="0" smtClean="0"/>
              <a:t>Recap of the roles and purpose halfway through</a:t>
            </a:r>
            <a:endParaRPr lang="en-GB" dirty="0"/>
          </a:p>
        </p:txBody>
      </p:sp>
      <p:sp>
        <p:nvSpPr>
          <p:cNvPr id="4" name="Slide Number Placeholder 3"/>
          <p:cNvSpPr>
            <a:spLocks noGrp="1"/>
          </p:cNvSpPr>
          <p:nvPr>
            <p:ph type="sldNum" sz="quarter" idx="5"/>
          </p:nvPr>
        </p:nvSpPr>
        <p:spPr/>
        <p:txBody>
          <a:bodyPr/>
          <a:lstStyle/>
          <a:p>
            <a:fld id="{36892E8C-D912-433C-B273-770EA4C11185}" type="slidenum">
              <a:rPr lang="en-GB" smtClean="0"/>
              <a:t>13</a:t>
            </a:fld>
            <a:endParaRPr lang="en-GB"/>
          </a:p>
        </p:txBody>
      </p:sp>
    </p:spTree>
    <p:extLst>
      <p:ext uri="{BB962C8B-B14F-4D97-AF65-F5344CB8AC3E}">
        <p14:creationId xmlns:p14="http://schemas.microsoft.com/office/powerpoint/2010/main" val="160639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Reflect on group</a:t>
            </a:r>
            <a:r>
              <a:rPr lang="en-GB" baseline="0" dirty="0" smtClean="0"/>
              <a:t> work and give answer</a:t>
            </a:r>
            <a:endParaRPr lang="en-GB" dirty="0"/>
          </a:p>
        </p:txBody>
      </p:sp>
      <p:sp>
        <p:nvSpPr>
          <p:cNvPr id="4" name="Slide Number Placeholder 3"/>
          <p:cNvSpPr>
            <a:spLocks noGrp="1"/>
          </p:cNvSpPr>
          <p:nvPr>
            <p:ph type="sldNum" sz="quarter" idx="5"/>
          </p:nvPr>
        </p:nvSpPr>
        <p:spPr/>
        <p:txBody>
          <a:bodyPr/>
          <a:lstStyle/>
          <a:p>
            <a:fld id="{36892E8C-D912-433C-B273-770EA4C11185}" type="slidenum">
              <a:rPr lang="en-GB" smtClean="0"/>
              <a:t>16</a:t>
            </a:fld>
            <a:endParaRPr lang="en-GB"/>
          </a:p>
        </p:txBody>
      </p:sp>
    </p:spTree>
    <p:extLst>
      <p:ext uri="{BB962C8B-B14F-4D97-AF65-F5344CB8AC3E}">
        <p14:creationId xmlns:p14="http://schemas.microsoft.com/office/powerpoint/2010/main" val="16063953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What are the next</a:t>
            </a:r>
            <a:r>
              <a:rPr lang="en-GB" baseline="0" dirty="0" smtClean="0"/>
              <a:t> steps? Consider strategies to help on next slide</a:t>
            </a:r>
            <a:endParaRPr lang="en-GB" dirty="0"/>
          </a:p>
        </p:txBody>
      </p:sp>
      <p:sp>
        <p:nvSpPr>
          <p:cNvPr id="4" name="Slide Number Placeholder 3"/>
          <p:cNvSpPr>
            <a:spLocks noGrp="1"/>
          </p:cNvSpPr>
          <p:nvPr>
            <p:ph type="sldNum" sz="quarter" idx="10"/>
          </p:nvPr>
        </p:nvSpPr>
        <p:spPr/>
        <p:txBody>
          <a:bodyPr/>
          <a:lstStyle/>
          <a:p>
            <a:fld id="{36892E8C-D912-433C-B273-770EA4C11185}" type="slidenum">
              <a:rPr lang="en-GB" smtClean="0"/>
              <a:t>17</a:t>
            </a:fld>
            <a:endParaRPr lang="en-GB"/>
          </a:p>
        </p:txBody>
      </p:sp>
    </p:spTree>
    <p:extLst>
      <p:ext uri="{BB962C8B-B14F-4D97-AF65-F5344CB8AC3E}">
        <p14:creationId xmlns:p14="http://schemas.microsoft.com/office/powerpoint/2010/main" val="24774023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6892E8C-D912-433C-B273-770EA4C11185}" type="slidenum">
              <a:rPr lang="en-GB" smtClean="0"/>
              <a:t>18</a:t>
            </a:fld>
            <a:endParaRPr lang="en-GB"/>
          </a:p>
        </p:txBody>
      </p:sp>
    </p:spTree>
    <p:extLst>
      <p:ext uri="{BB962C8B-B14F-4D97-AF65-F5344CB8AC3E}">
        <p14:creationId xmlns:p14="http://schemas.microsoft.com/office/powerpoint/2010/main" val="8315724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Encourage children to earn this certificate </a:t>
            </a:r>
            <a:r>
              <a:rPr lang="en-GB" smtClean="0"/>
              <a:t>during Celebration </a:t>
            </a:r>
            <a:r>
              <a:rPr lang="en-GB" dirty="0" smtClean="0"/>
              <a:t>Assemblies</a:t>
            </a:r>
            <a:endParaRPr lang="en-GB" dirty="0"/>
          </a:p>
        </p:txBody>
      </p:sp>
      <p:sp>
        <p:nvSpPr>
          <p:cNvPr id="4" name="Slide Number Placeholder 3"/>
          <p:cNvSpPr>
            <a:spLocks noGrp="1"/>
          </p:cNvSpPr>
          <p:nvPr>
            <p:ph type="sldNum" sz="quarter" idx="10"/>
          </p:nvPr>
        </p:nvSpPr>
        <p:spPr/>
        <p:txBody>
          <a:bodyPr/>
          <a:lstStyle/>
          <a:p>
            <a:fld id="{36892E8C-D912-433C-B273-770EA4C11185}" type="slidenum">
              <a:rPr lang="en-GB" smtClean="0"/>
              <a:t>20</a:t>
            </a:fld>
            <a:endParaRPr lang="en-GB"/>
          </a:p>
        </p:txBody>
      </p:sp>
    </p:spTree>
    <p:extLst>
      <p:ext uri="{BB962C8B-B14F-4D97-AF65-F5344CB8AC3E}">
        <p14:creationId xmlns:p14="http://schemas.microsoft.com/office/powerpoint/2010/main" val="7669901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47EEE8E8-087C-428A-BA84-8DB612C9F56B}" type="datetimeFigureOut">
              <a:rPr lang="en-GB" smtClean="0"/>
              <a:t>10/11/2020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987481E-4C61-4A69-90A3-D4ABF5941100}" type="slidenum">
              <a:rPr lang="en-GB" smtClean="0"/>
              <a:t>‹#›</a:t>
            </a:fld>
            <a:endParaRPr lang="en-GB"/>
          </a:p>
        </p:txBody>
      </p:sp>
    </p:spTree>
    <p:extLst>
      <p:ext uri="{BB962C8B-B14F-4D97-AF65-F5344CB8AC3E}">
        <p14:creationId xmlns:p14="http://schemas.microsoft.com/office/powerpoint/2010/main" val="235061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7EEE8E8-087C-428A-BA84-8DB612C9F56B}" type="datetimeFigureOut">
              <a:rPr lang="en-GB" smtClean="0"/>
              <a:t>10/11/2020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987481E-4C61-4A69-90A3-D4ABF5941100}" type="slidenum">
              <a:rPr lang="en-GB" smtClean="0"/>
              <a:t>‹#›</a:t>
            </a:fld>
            <a:endParaRPr lang="en-GB"/>
          </a:p>
        </p:txBody>
      </p:sp>
    </p:spTree>
    <p:extLst>
      <p:ext uri="{BB962C8B-B14F-4D97-AF65-F5344CB8AC3E}">
        <p14:creationId xmlns:p14="http://schemas.microsoft.com/office/powerpoint/2010/main" val="21128024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7EEE8E8-087C-428A-BA84-8DB612C9F56B}" type="datetimeFigureOut">
              <a:rPr lang="en-GB" smtClean="0"/>
              <a:t>10/11/2020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987481E-4C61-4A69-90A3-D4ABF5941100}" type="slidenum">
              <a:rPr lang="en-GB" smtClean="0"/>
              <a:t>‹#›</a:t>
            </a:fld>
            <a:endParaRPr lang="en-GB"/>
          </a:p>
        </p:txBody>
      </p:sp>
    </p:spTree>
    <p:extLst>
      <p:ext uri="{BB962C8B-B14F-4D97-AF65-F5344CB8AC3E}">
        <p14:creationId xmlns:p14="http://schemas.microsoft.com/office/powerpoint/2010/main" val="27834743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47EEE8E8-087C-428A-BA84-8DB612C9F56B}" type="datetimeFigureOut">
              <a:rPr lang="en-GB" smtClean="0"/>
              <a:t>10/11/2020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987481E-4C61-4A69-90A3-D4ABF5941100}" type="slidenum">
              <a:rPr lang="en-GB" smtClean="0"/>
              <a:t>‹#›</a:t>
            </a:fld>
            <a:endParaRPr lang="en-GB"/>
          </a:p>
        </p:txBody>
      </p:sp>
    </p:spTree>
    <p:extLst>
      <p:ext uri="{BB962C8B-B14F-4D97-AF65-F5344CB8AC3E}">
        <p14:creationId xmlns:p14="http://schemas.microsoft.com/office/powerpoint/2010/main" val="33967628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47EEE8E8-087C-428A-BA84-8DB612C9F56B}" type="datetimeFigureOut">
              <a:rPr lang="en-GB" smtClean="0"/>
              <a:t>10/11/2020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987481E-4C61-4A69-90A3-D4ABF5941100}" type="slidenum">
              <a:rPr lang="en-GB" smtClean="0"/>
              <a:t>‹#›</a:t>
            </a:fld>
            <a:endParaRPr lang="en-GB"/>
          </a:p>
        </p:txBody>
      </p:sp>
    </p:spTree>
    <p:extLst>
      <p:ext uri="{BB962C8B-B14F-4D97-AF65-F5344CB8AC3E}">
        <p14:creationId xmlns:p14="http://schemas.microsoft.com/office/powerpoint/2010/main" val="3105881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47EEE8E8-087C-428A-BA84-8DB612C9F56B}" type="datetimeFigureOut">
              <a:rPr lang="en-GB" smtClean="0"/>
              <a:t>10/11/2020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987481E-4C61-4A69-90A3-D4ABF5941100}" type="slidenum">
              <a:rPr lang="en-GB" smtClean="0"/>
              <a:t>‹#›</a:t>
            </a:fld>
            <a:endParaRPr lang="en-GB"/>
          </a:p>
        </p:txBody>
      </p:sp>
    </p:spTree>
    <p:extLst>
      <p:ext uri="{BB962C8B-B14F-4D97-AF65-F5344CB8AC3E}">
        <p14:creationId xmlns:p14="http://schemas.microsoft.com/office/powerpoint/2010/main" val="17294447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EEE8E8-087C-428A-BA84-8DB612C9F56B}" type="datetimeFigureOut">
              <a:rPr lang="en-GB" smtClean="0"/>
              <a:t>10/11/2020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987481E-4C61-4A69-90A3-D4ABF5941100}" type="slidenum">
              <a:rPr lang="en-GB" smtClean="0"/>
              <a:t>‹#›</a:t>
            </a:fld>
            <a:endParaRPr lang="en-GB"/>
          </a:p>
        </p:txBody>
      </p:sp>
    </p:spTree>
    <p:extLst>
      <p:ext uri="{BB962C8B-B14F-4D97-AF65-F5344CB8AC3E}">
        <p14:creationId xmlns:p14="http://schemas.microsoft.com/office/powerpoint/2010/main" val="3678566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7EEE8E8-087C-428A-BA84-8DB612C9F56B}" type="datetimeFigureOut">
              <a:rPr lang="en-GB" smtClean="0"/>
              <a:t>10/11/2020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987481E-4C61-4A69-90A3-D4ABF5941100}" type="slidenum">
              <a:rPr lang="en-GB" smtClean="0"/>
              <a:t>‹#›</a:t>
            </a:fld>
            <a:endParaRPr lang="en-GB"/>
          </a:p>
        </p:txBody>
      </p:sp>
    </p:spTree>
    <p:extLst>
      <p:ext uri="{BB962C8B-B14F-4D97-AF65-F5344CB8AC3E}">
        <p14:creationId xmlns:p14="http://schemas.microsoft.com/office/powerpoint/2010/main" val="34610361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7EEE8E8-087C-428A-BA84-8DB612C9F56B}" type="datetimeFigureOut">
              <a:rPr lang="en-GB" smtClean="0"/>
              <a:t>10/11/2020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987481E-4C61-4A69-90A3-D4ABF5941100}" type="slidenum">
              <a:rPr lang="en-GB" smtClean="0"/>
              <a:t>‹#›</a:t>
            </a:fld>
            <a:endParaRPr lang="en-GB"/>
          </a:p>
        </p:txBody>
      </p:sp>
    </p:spTree>
    <p:extLst>
      <p:ext uri="{BB962C8B-B14F-4D97-AF65-F5344CB8AC3E}">
        <p14:creationId xmlns:p14="http://schemas.microsoft.com/office/powerpoint/2010/main" val="4204756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7EEE8E8-087C-428A-BA84-8DB612C9F56B}" type="datetimeFigureOut">
              <a:rPr lang="en-GB" smtClean="0"/>
              <a:t>10/11/2020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987481E-4C61-4A69-90A3-D4ABF5941100}" type="slidenum">
              <a:rPr lang="en-GB" smtClean="0"/>
              <a:t>‹#›</a:t>
            </a:fld>
            <a:endParaRPr lang="en-GB"/>
          </a:p>
        </p:txBody>
      </p:sp>
    </p:spTree>
    <p:extLst>
      <p:ext uri="{BB962C8B-B14F-4D97-AF65-F5344CB8AC3E}">
        <p14:creationId xmlns:p14="http://schemas.microsoft.com/office/powerpoint/2010/main" val="21771544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7EEE8E8-087C-428A-BA84-8DB612C9F56B}" type="datetimeFigureOut">
              <a:rPr lang="en-GB" smtClean="0"/>
              <a:t>10/11/2020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987481E-4C61-4A69-90A3-D4ABF5941100}" type="slidenum">
              <a:rPr lang="en-GB" smtClean="0"/>
              <a:t>‹#›</a:t>
            </a:fld>
            <a:endParaRPr lang="en-GB"/>
          </a:p>
        </p:txBody>
      </p:sp>
    </p:spTree>
    <p:extLst>
      <p:ext uri="{BB962C8B-B14F-4D97-AF65-F5344CB8AC3E}">
        <p14:creationId xmlns:p14="http://schemas.microsoft.com/office/powerpoint/2010/main" val="1859454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EEE8E8-087C-428A-BA84-8DB612C9F56B}" type="datetimeFigureOut">
              <a:rPr lang="en-GB" smtClean="0"/>
              <a:t>10/11/2020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87481E-4C61-4A69-90A3-D4ABF5941100}" type="slidenum">
              <a:rPr lang="en-GB" smtClean="0"/>
              <a:t>‹#›</a:t>
            </a:fld>
            <a:endParaRPr lang="en-GB"/>
          </a:p>
        </p:txBody>
      </p:sp>
    </p:spTree>
    <p:extLst>
      <p:ext uri="{BB962C8B-B14F-4D97-AF65-F5344CB8AC3E}">
        <p14:creationId xmlns:p14="http://schemas.microsoft.com/office/powerpoint/2010/main" val="3356260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ftXOZ05SGiM"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9.svg"/><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watch?v=fUXdrl9ch_Q&amp;t=13s"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hyperlink" Target="https://www.youtube.com/watch?v=6fbE52YDEjU"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9">
            <a:extLst>
              <a:ext uri="{FF2B5EF4-FFF2-40B4-BE49-F238E27FC236}">
                <a16:creationId xmlns:a16="http://schemas.microsoft.com/office/drawing/2014/main" xmlns="" id="{4038CB10-1F5C-4D54-9DF7-12586DE5B00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27546" y="4572000"/>
            <a:ext cx="7058307" cy="1964266"/>
          </a:xfrm>
          <a:prstGeom prst="rect">
            <a:avLst/>
          </a:prstGeom>
          <a:solidFill>
            <a:srgbClr val="5E3C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xmlns="" id="{CC7808DC-E781-4DFF-AF7A-5904A572F167}"/>
              </a:ext>
            </a:extLst>
          </p:cNvPr>
          <p:cNvSpPr txBox="1"/>
          <p:nvPr/>
        </p:nvSpPr>
        <p:spPr>
          <a:xfrm>
            <a:off x="524256" y="4767072"/>
            <a:ext cx="6594189" cy="1625210"/>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6000" dirty="0">
                <a:solidFill>
                  <a:srgbClr val="FFFFFF"/>
                </a:solidFill>
                <a:latin typeface="Twinkl Cursive Looped" panose="02000000000000000000" pitchFamily="2" charset="0"/>
                <a:ea typeface="+mj-ea"/>
                <a:cs typeface="+mj-cs"/>
              </a:rPr>
              <a:t>Habits of Mind</a:t>
            </a:r>
          </a:p>
        </p:txBody>
      </p:sp>
      <p:pic>
        <p:nvPicPr>
          <p:cNvPr id="5" name="Picture 4" descr="A picture containing text&#10;&#10;Description automatically generated">
            <a:extLst>
              <a:ext uri="{FF2B5EF4-FFF2-40B4-BE49-F238E27FC236}">
                <a16:creationId xmlns:a16="http://schemas.microsoft.com/office/drawing/2014/main" xmlns="" id="{423DEF62-AD50-4B43-97AE-64ADC84957AD}"/>
              </a:ext>
            </a:extLst>
          </p:cNvPr>
          <p:cNvPicPr>
            <a:picLocks noChangeAspect="1"/>
          </p:cNvPicPr>
          <p:nvPr/>
        </p:nvPicPr>
        <p:blipFill rotWithShape="1">
          <a:blip r:embed="rId3">
            <a:extLst>
              <a:ext uri="{28A0092B-C50C-407E-A947-70E740481C1C}">
                <a14:useLocalDpi xmlns:a14="http://schemas.microsoft.com/office/drawing/2010/main" val="0"/>
              </a:ext>
            </a:extLst>
          </a:blip>
          <a:srcRect t="14669" r="1" b="7742"/>
          <a:stretch/>
        </p:blipFill>
        <p:spPr>
          <a:xfrm>
            <a:off x="2985647" y="303186"/>
            <a:ext cx="8800411" cy="4107392"/>
          </a:xfrm>
          <a:prstGeom prst="rect">
            <a:avLst/>
          </a:prstGeom>
        </p:spPr>
      </p:pic>
    </p:spTree>
    <p:extLst>
      <p:ext uri="{BB962C8B-B14F-4D97-AF65-F5344CB8AC3E}">
        <p14:creationId xmlns:p14="http://schemas.microsoft.com/office/powerpoint/2010/main" val="32237420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8">
            <a:extLst>
              <a:ext uri="{FF2B5EF4-FFF2-40B4-BE49-F238E27FC236}">
                <a16:creationId xmlns:a16="http://schemas.microsoft.com/office/drawing/2014/main" xmlns="" id="{823AC064-BC96-4F32-8AE1-B2FD3875482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ltGray">
          <a:xfrm>
            <a:off x="378068" y="34348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324A2A53-D49A-4EC5-87E4-3640D74138B9}"/>
              </a:ext>
            </a:extLst>
          </p:cNvPr>
          <p:cNvSpPr>
            <a:spLocks noGrp="1"/>
          </p:cNvSpPr>
          <p:nvPr>
            <p:ph type="title"/>
          </p:nvPr>
        </p:nvSpPr>
        <p:spPr>
          <a:xfrm>
            <a:off x="526073" y="466578"/>
            <a:ext cx="11139854" cy="930447"/>
          </a:xfrm>
        </p:spPr>
        <p:txBody>
          <a:bodyPr vert="horz" lIns="91440" tIns="45720" rIns="91440" bIns="45720" rtlCol="0" anchor="b">
            <a:noAutofit/>
          </a:bodyPr>
          <a:lstStyle/>
          <a:p>
            <a:pPr algn="ctr"/>
            <a:r>
              <a:rPr lang="en-GB" dirty="0">
                <a:solidFill>
                  <a:srgbClr val="FFFFFF"/>
                </a:solidFill>
                <a:latin typeface="Twinkl Cursive Looped" panose="02000000000000000000" pitchFamily="2" charset="0"/>
              </a:rPr>
              <a:t>What habits have we </a:t>
            </a:r>
            <a:r>
              <a:rPr lang="en-GB" dirty="0" smtClean="0">
                <a:solidFill>
                  <a:srgbClr val="FFFFFF"/>
                </a:solidFill>
                <a:latin typeface="Twinkl Cursive Looped" panose="02000000000000000000" pitchFamily="2" charset="0"/>
              </a:rPr>
              <a:t>learnt about </a:t>
            </a:r>
            <a:r>
              <a:rPr lang="en-GB" dirty="0">
                <a:solidFill>
                  <a:srgbClr val="FFFFFF"/>
                </a:solidFill>
                <a:latin typeface="Twinkl Cursive Looped" panose="02000000000000000000" pitchFamily="2" charset="0"/>
              </a:rPr>
              <a:t>so far?</a:t>
            </a:r>
            <a:endParaRPr lang="en-US" kern="1200" dirty="0">
              <a:solidFill>
                <a:srgbClr val="FFFFFF"/>
              </a:solidFill>
              <a:latin typeface="Twinkl Cursive Looped" panose="02000000000000000000" pitchFamily="2" charset="0"/>
            </a:endParaRPr>
          </a:p>
        </p:txBody>
      </p:sp>
      <p:cxnSp>
        <p:nvCxnSpPr>
          <p:cNvPr id="14" name="Straight Connector 10">
            <a:extLst>
              <a:ext uri="{FF2B5EF4-FFF2-40B4-BE49-F238E27FC236}">
                <a16:creationId xmlns:a16="http://schemas.microsoft.com/office/drawing/2014/main" xmlns="" id="{7E7C77BC-7138-40B1-A15B-20F57A494629}"/>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2209800" y="144863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graphicFrame>
        <p:nvGraphicFramePr>
          <p:cNvPr id="4" name="Table 3">
            <a:extLst>
              <a:ext uri="{FF2B5EF4-FFF2-40B4-BE49-F238E27FC236}">
                <a16:creationId xmlns:a16="http://schemas.microsoft.com/office/drawing/2014/main" xmlns="" id="{4EBB4DB1-2EB6-42AD-8665-2F02BD7BF35F}"/>
              </a:ext>
            </a:extLst>
          </p:cNvPr>
          <p:cNvGraphicFramePr>
            <a:graphicFrameLocks noGrp="1"/>
          </p:cNvGraphicFramePr>
          <p:nvPr>
            <p:extLst>
              <p:ext uri="{D42A27DB-BD31-4B8C-83A1-F6EECF244321}">
                <p14:modId xmlns:p14="http://schemas.microsoft.com/office/powerpoint/2010/main" val="188168395"/>
              </p:ext>
            </p:extLst>
          </p:nvPr>
        </p:nvGraphicFramePr>
        <p:xfrm>
          <a:off x="526073" y="5701840"/>
          <a:ext cx="11496821" cy="1156160"/>
        </p:xfrm>
        <a:graphic>
          <a:graphicData uri="http://schemas.openxmlformats.org/drawingml/2006/table">
            <a:tbl>
              <a:tblPr/>
              <a:tblGrid>
                <a:gridCol w="11496821">
                  <a:extLst>
                    <a:ext uri="{9D8B030D-6E8A-4147-A177-3AD203B41FA5}">
                      <a16:colId xmlns:a16="http://schemas.microsoft.com/office/drawing/2014/main" xmlns="" val="3396512198"/>
                    </a:ext>
                  </a:extLst>
                </a:gridCol>
              </a:tblGrid>
              <a:tr h="1156160">
                <a:tc>
                  <a:txBody>
                    <a:bodyPr/>
                    <a:lstStyle/>
                    <a:p>
                      <a:pPr marL="0" indent="0" algn="ctr">
                        <a:buFont typeface="Arial" panose="020B0604020202020204" pitchFamily="34" charset="0"/>
                        <a:buNone/>
                      </a:pPr>
                      <a:r>
                        <a:rPr lang="en-GB" sz="3000" kern="1200" dirty="0">
                          <a:solidFill>
                            <a:schemeClr val="tx1"/>
                          </a:solidFill>
                          <a:effectLst/>
                          <a:latin typeface="Twinkl Cursive Looped" panose="02000000000000000000" pitchFamily="2" charset="0"/>
                          <a:ea typeface="+mn-ea"/>
                          <a:cs typeface="+mn-cs"/>
                        </a:rPr>
                        <a:t>Can you match up the logos with the habit?</a:t>
                      </a:r>
                    </a:p>
                    <a:p>
                      <a:pPr marL="0" indent="0" algn="ctr">
                        <a:buFont typeface="Arial" panose="020B0604020202020204" pitchFamily="34" charset="0"/>
                        <a:buNone/>
                      </a:pPr>
                      <a:r>
                        <a:rPr lang="en-GB" sz="3000" kern="1200" dirty="0">
                          <a:solidFill>
                            <a:schemeClr val="tx1"/>
                          </a:solidFill>
                          <a:effectLst/>
                          <a:latin typeface="Twinkl Cursive Looped" panose="02000000000000000000" pitchFamily="2" charset="0"/>
                          <a:ea typeface="+mn-ea"/>
                          <a:cs typeface="+mn-cs"/>
                        </a:rPr>
                        <a:t>Why have we chosen these animals for each habit?</a:t>
                      </a:r>
                    </a:p>
                  </a:txBody>
                  <a:tcPr marL="48002" marR="48002" marT="24002" marB="24002" anchor="ctr">
                    <a:lnL>
                      <a:noFill/>
                    </a:lnL>
                    <a:lnR>
                      <a:noFill/>
                    </a:lnR>
                    <a:lnT>
                      <a:noFill/>
                    </a:lnT>
                    <a:lnB>
                      <a:noFill/>
                    </a:lnB>
                  </a:tcPr>
                </a:tc>
                <a:extLst>
                  <a:ext uri="{0D108BD9-81ED-4DB2-BD59-A6C34878D82A}">
                    <a16:rowId xmlns:a16="http://schemas.microsoft.com/office/drawing/2014/main" xmlns="" val="3719432161"/>
                  </a:ext>
                </a:extLst>
              </a:tr>
            </a:tbl>
          </a:graphicData>
        </a:graphic>
      </p:graphicFrame>
      <p:pic>
        <p:nvPicPr>
          <p:cNvPr id="3" name="Picture 2"/>
          <p:cNvPicPr>
            <a:picLocks noChangeAspect="1"/>
          </p:cNvPicPr>
          <p:nvPr/>
        </p:nvPicPr>
        <p:blipFill>
          <a:blip r:embed="rId3"/>
          <a:stretch>
            <a:fillRect/>
          </a:stretch>
        </p:blipFill>
        <p:spPr>
          <a:xfrm>
            <a:off x="793274" y="2908308"/>
            <a:ext cx="3244014" cy="2270810"/>
          </a:xfrm>
          <a:prstGeom prst="rect">
            <a:avLst/>
          </a:prstGeom>
        </p:spPr>
      </p:pic>
      <p:pic>
        <p:nvPicPr>
          <p:cNvPr id="5" name="Picture 4"/>
          <p:cNvPicPr>
            <a:picLocks noChangeAspect="1"/>
          </p:cNvPicPr>
          <p:nvPr/>
        </p:nvPicPr>
        <p:blipFill>
          <a:blip r:embed="rId4"/>
          <a:stretch>
            <a:fillRect/>
          </a:stretch>
        </p:blipFill>
        <p:spPr>
          <a:xfrm>
            <a:off x="4646194" y="2690770"/>
            <a:ext cx="2899611" cy="2705887"/>
          </a:xfrm>
          <a:prstGeom prst="rect">
            <a:avLst/>
          </a:prstGeom>
        </p:spPr>
      </p:pic>
      <p:pic>
        <p:nvPicPr>
          <p:cNvPr id="6" name="Picture 5"/>
          <p:cNvPicPr>
            <a:picLocks noChangeAspect="1"/>
          </p:cNvPicPr>
          <p:nvPr/>
        </p:nvPicPr>
        <p:blipFill>
          <a:blip r:embed="rId5"/>
          <a:stretch>
            <a:fillRect/>
          </a:stretch>
        </p:blipFill>
        <p:spPr>
          <a:xfrm>
            <a:off x="8154711" y="2902568"/>
            <a:ext cx="3511216" cy="2282290"/>
          </a:xfrm>
          <a:prstGeom prst="rect">
            <a:avLst/>
          </a:prstGeom>
        </p:spPr>
      </p:pic>
    </p:spTree>
    <p:extLst>
      <p:ext uri="{BB962C8B-B14F-4D97-AF65-F5344CB8AC3E}">
        <p14:creationId xmlns:p14="http://schemas.microsoft.com/office/powerpoint/2010/main" val="3351753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8">
            <a:extLst>
              <a:ext uri="{FF2B5EF4-FFF2-40B4-BE49-F238E27FC236}">
                <a16:creationId xmlns:a16="http://schemas.microsoft.com/office/drawing/2014/main" xmlns="" id="{823AC064-BC96-4F32-8AE1-B2FD3875482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ltGray">
          <a:xfrm>
            <a:off x="378068" y="34348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324A2A53-D49A-4EC5-87E4-3640D74138B9}"/>
              </a:ext>
            </a:extLst>
          </p:cNvPr>
          <p:cNvSpPr>
            <a:spLocks noGrp="1"/>
          </p:cNvSpPr>
          <p:nvPr>
            <p:ph type="title"/>
          </p:nvPr>
        </p:nvSpPr>
        <p:spPr>
          <a:xfrm>
            <a:off x="526073" y="466578"/>
            <a:ext cx="11139854" cy="930447"/>
          </a:xfrm>
        </p:spPr>
        <p:txBody>
          <a:bodyPr vert="horz" lIns="91440" tIns="45720" rIns="91440" bIns="45720" rtlCol="0" anchor="b">
            <a:normAutofit/>
          </a:bodyPr>
          <a:lstStyle/>
          <a:p>
            <a:pPr algn="ctr"/>
            <a:r>
              <a:rPr lang="en-US" sz="5400" kern="1200" dirty="0">
                <a:solidFill>
                  <a:srgbClr val="FFFFFF"/>
                </a:solidFill>
                <a:latin typeface="Twinkl Cursive Looped" panose="02000000000000000000" pitchFamily="2" charset="0"/>
              </a:rPr>
              <a:t>Thinking Interdependently</a:t>
            </a:r>
          </a:p>
        </p:txBody>
      </p:sp>
      <p:cxnSp>
        <p:nvCxnSpPr>
          <p:cNvPr id="14" name="Straight Connector 10">
            <a:extLst>
              <a:ext uri="{FF2B5EF4-FFF2-40B4-BE49-F238E27FC236}">
                <a16:creationId xmlns:a16="http://schemas.microsoft.com/office/drawing/2014/main" xmlns="" id="{7E7C77BC-7138-40B1-A15B-20F57A494629}"/>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2209800" y="144863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graphicFrame>
        <p:nvGraphicFramePr>
          <p:cNvPr id="4" name="Table 3">
            <a:extLst>
              <a:ext uri="{FF2B5EF4-FFF2-40B4-BE49-F238E27FC236}">
                <a16:creationId xmlns:a16="http://schemas.microsoft.com/office/drawing/2014/main" xmlns="" id="{4EBB4DB1-2EB6-42AD-8665-2F02BD7BF35F}"/>
              </a:ext>
            </a:extLst>
          </p:cNvPr>
          <p:cNvGraphicFramePr>
            <a:graphicFrameLocks noGrp="1"/>
          </p:cNvGraphicFramePr>
          <p:nvPr>
            <p:extLst>
              <p:ext uri="{D42A27DB-BD31-4B8C-83A1-F6EECF244321}">
                <p14:modId xmlns:p14="http://schemas.microsoft.com/office/powerpoint/2010/main" val="3537235915"/>
              </p:ext>
            </p:extLst>
          </p:nvPr>
        </p:nvGraphicFramePr>
        <p:xfrm>
          <a:off x="320040" y="2310834"/>
          <a:ext cx="11496821" cy="706981"/>
        </p:xfrm>
        <a:graphic>
          <a:graphicData uri="http://schemas.openxmlformats.org/drawingml/2006/table">
            <a:tbl>
              <a:tblPr/>
              <a:tblGrid>
                <a:gridCol w="11496821">
                  <a:extLst>
                    <a:ext uri="{9D8B030D-6E8A-4147-A177-3AD203B41FA5}">
                      <a16:colId xmlns:a16="http://schemas.microsoft.com/office/drawing/2014/main" xmlns="" val="3396512198"/>
                    </a:ext>
                  </a:extLst>
                </a:gridCol>
              </a:tblGrid>
              <a:tr h="706981">
                <a:tc>
                  <a:txBody>
                    <a:bodyPr/>
                    <a:lstStyle/>
                    <a:p>
                      <a:pPr marL="0" indent="0" algn="ctr">
                        <a:buFont typeface="Arial" panose="020B0604020202020204" pitchFamily="34" charset="0"/>
                        <a:buNone/>
                      </a:pPr>
                      <a:r>
                        <a:rPr lang="en-GB" sz="3000" kern="1200" dirty="0">
                          <a:solidFill>
                            <a:schemeClr val="tx1"/>
                          </a:solidFill>
                          <a:effectLst/>
                          <a:latin typeface="Twinkl Cursive Looped" panose="02000000000000000000" pitchFamily="2" charset="0"/>
                          <a:ea typeface="+mn-ea"/>
                          <a:cs typeface="+mn-cs"/>
                        </a:rPr>
                        <a:t>What is the definition of this Habit?</a:t>
                      </a:r>
                    </a:p>
                  </a:txBody>
                  <a:tcPr marL="48002" marR="48002" marT="24002" marB="24002" anchor="ctr">
                    <a:lnL>
                      <a:noFill/>
                    </a:lnL>
                    <a:lnR>
                      <a:noFill/>
                    </a:lnR>
                    <a:lnT>
                      <a:noFill/>
                    </a:lnT>
                    <a:lnB>
                      <a:noFill/>
                    </a:lnB>
                  </a:tcPr>
                </a:tc>
                <a:extLst>
                  <a:ext uri="{0D108BD9-81ED-4DB2-BD59-A6C34878D82A}">
                    <a16:rowId xmlns:a16="http://schemas.microsoft.com/office/drawing/2014/main" xmlns="" val="3719432161"/>
                  </a:ext>
                </a:extLst>
              </a:tr>
            </a:tbl>
          </a:graphicData>
        </a:graphic>
      </p:graphicFrame>
      <p:sp>
        <p:nvSpPr>
          <p:cNvPr id="3" name="Rectangle 2"/>
          <p:cNvSpPr/>
          <p:nvPr/>
        </p:nvSpPr>
        <p:spPr>
          <a:xfrm>
            <a:off x="378069" y="3429870"/>
            <a:ext cx="11438792" cy="1938992"/>
          </a:xfrm>
          <a:prstGeom prst="rect">
            <a:avLst/>
          </a:prstGeom>
        </p:spPr>
        <p:txBody>
          <a:bodyPr wrap="square">
            <a:spAutoFit/>
          </a:bodyPr>
          <a:lstStyle/>
          <a:p>
            <a:pPr marL="457200" indent="-457200">
              <a:buFont typeface="Arial" panose="020B0604020202020204" pitchFamily="34" charset="0"/>
              <a:buChar char="•"/>
            </a:pPr>
            <a:r>
              <a:rPr lang="en-GB" sz="3000" dirty="0">
                <a:latin typeface="Twinkl Cursive Looped" panose="02000000000000000000" pitchFamily="2" charset="0"/>
              </a:rPr>
              <a:t>The ability to work, learn, think and act together. </a:t>
            </a:r>
          </a:p>
          <a:p>
            <a:pPr marL="457200" indent="-457200">
              <a:buFont typeface="Arial" panose="020B0604020202020204" pitchFamily="34" charset="0"/>
              <a:buChar char="•"/>
            </a:pPr>
            <a:r>
              <a:rPr lang="en-GB" sz="3000" dirty="0">
                <a:latin typeface="Twinkl Cursive Looped" panose="02000000000000000000" pitchFamily="2" charset="0"/>
              </a:rPr>
              <a:t>To learn from others and appreciate different perspectives. </a:t>
            </a:r>
          </a:p>
          <a:p>
            <a:pPr marL="457200" indent="-457200">
              <a:buFont typeface="Arial" panose="020B0604020202020204" pitchFamily="34" charset="0"/>
              <a:buChar char="•"/>
            </a:pPr>
            <a:r>
              <a:rPr lang="en-GB" sz="3000" dirty="0">
                <a:latin typeface="Twinkl Cursive Looped" panose="02000000000000000000" pitchFamily="2" charset="0"/>
              </a:rPr>
              <a:t>Understanding that many minds can be stronger than one. </a:t>
            </a:r>
          </a:p>
          <a:p>
            <a:pPr marL="457200" indent="-457200">
              <a:buFont typeface="Arial" panose="020B0604020202020204" pitchFamily="34" charset="0"/>
              <a:buChar char="•"/>
            </a:pPr>
            <a:r>
              <a:rPr lang="en-GB" sz="3000" dirty="0">
                <a:latin typeface="Twinkl Cursive Looped" panose="02000000000000000000" pitchFamily="2" charset="0"/>
              </a:rPr>
              <a:t>Being able to make compromises for the greater good. </a:t>
            </a:r>
          </a:p>
        </p:txBody>
      </p:sp>
      <p:graphicFrame>
        <p:nvGraphicFramePr>
          <p:cNvPr id="7" name="Table 6">
            <a:extLst>
              <a:ext uri="{FF2B5EF4-FFF2-40B4-BE49-F238E27FC236}">
                <a16:creationId xmlns:a16="http://schemas.microsoft.com/office/drawing/2014/main" xmlns="" id="{4EBB4DB1-2EB6-42AD-8665-2F02BD7BF35F}"/>
              </a:ext>
            </a:extLst>
          </p:cNvPr>
          <p:cNvGraphicFramePr>
            <a:graphicFrameLocks noGrp="1"/>
          </p:cNvGraphicFramePr>
          <p:nvPr>
            <p:extLst>
              <p:ext uri="{D42A27DB-BD31-4B8C-83A1-F6EECF244321}">
                <p14:modId xmlns:p14="http://schemas.microsoft.com/office/powerpoint/2010/main" val="901119509"/>
              </p:ext>
            </p:extLst>
          </p:nvPr>
        </p:nvGraphicFramePr>
        <p:xfrm>
          <a:off x="378068" y="5780917"/>
          <a:ext cx="11496821" cy="706981"/>
        </p:xfrm>
        <a:graphic>
          <a:graphicData uri="http://schemas.openxmlformats.org/drawingml/2006/table">
            <a:tbl>
              <a:tblPr/>
              <a:tblGrid>
                <a:gridCol w="11496821">
                  <a:extLst>
                    <a:ext uri="{9D8B030D-6E8A-4147-A177-3AD203B41FA5}">
                      <a16:colId xmlns:a16="http://schemas.microsoft.com/office/drawing/2014/main" xmlns="" val="3396512198"/>
                    </a:ext>
                  </a:extLst>
                </a:gridCol>
              </a:tblGrid>
              <a:tr h="706981">
                <a:tc>
                  <a:txBody>
                    <a:bodyPr/>
                    <a:lstStyle/>
                    <a:p>
                      <a:pPr marL="0" indent="0" algn="ctr">
                        <a:buFont typeface="Arial" panose="020B0604020202020204" pitchFamily="34" charset="0"/>
                        <a:buNone/>
                      </a:pPr>
                      <a:r>
                        <a:rPr lang="en-GB" sz="3000" kern="1200" dirty="0">
                          <a:solidFill>
                            <a:schemeClr val="tx1"/>
                          </a:solidFill>
                          <a:effectLst/>
                          <a:latin typeface="Twinkl Cursive Looped" panose="02000000000000000000" pitchFamily="2" charset="0"/>
                          <a:ea typeface="+mn-ea"/>
                          <a:cs typeface="+mn-cs"/>
                          <a:hlinkClick r:id="rId3"/>
                        </a:rPr>
                        <a:t>https://www.youtube.com/watch?v=ftXOZ05SGiM</a:t>
                      </a:r>
                      <a:r>
                        <a:rPr lang="en-GB" sz="3000" kern="1200" dirty="0">
                          <a:solidFill>
                            <a:schemeClr val="tx1"/>
                          </a:solidFill>
                          <a:effectLst/>
                          <a:latin typeface="Twinkl Cursive Looped" panose="02000000000000000000" pitchFamily="2" charset="0"/>
                          <a:ea typeface="+mn-ea"/>
                          <a:cs typeface="+mn-cs"/>
                        </a:rPr>
                        <a:t> </a:t>
                      </a:r>
                    </a:p>
                  </a:txBody>
                  <a:tcPr marL="48002" marR="48002" marT="24002" marB="24002" anchor="ctr">
                    <a:lnL>
                      <a:noFill/>
                    </a:lnL>
                    <a:lnR>
                      <a:noFill/>
                    </a:lnR>
                    <a:lnT>
                      <a:noFill/>
                    </a:lnT>
                    <a:lnB>
                      <a:noFill/>
                    </a:lnB>
                  </a:tcPr>
                </a:tc>
                <a:extLst>
                  <a:ext uri="{0D108BD9-81ED-4DB2-BD59-A6C34878D82A}">
                    <a16:rowId xmlns:a16="http://schemas.microsoft.com/office/drawing/2014/main" xmlns="" val="3719432161"/>
                  </a:ext>
                </a:extLst>
              </a:tr>
            </a:tbl>
          </a:graphicData>
        </a:graphic>
      </p:graphicFrame>
    </p:spTree>
    <p:extLst>
      <p:ext uri="{BB962C8B-B14F-4D97-AF65-F5344CB8AC3E}">
        <p14:creationId xmlns:p14="http://schemas.microsoft.com/office/powerpoint/2010/main" val="1451811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3B854194-185D-494D-905C-7C7CB2E30F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B4F5FA0D-0104-4987-8241-EFF7C85B88D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xmlns="" id="{2897127E-6CEF-446C-BE87-93B7C46E49D1}"/>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40079" y="2053641"/>
            <a:ext cx="3669161" cy="2760098"/>
          </a:xfrm>
        </p:spPr>
        <p:txBody>
          <a:bodyPr>
            <a:normAutofit/>
          </a:bodyPr>
          <a:lstStyle/>
          <a:p>
            <a:r>
              <a:rPr lang="en-GB">
                <a:solidFill>
                  <a:srgbClr val="FFFFFF"/>
                </a:solidFill>
                <a:latin typeface="Twinkl Cursive Looped" panose="02000000000000000000" pitchFamily="2" charset="0"/>
              </a:rPr>
              <a:t>Why does it matter?</a:t>
            </a:r>
          </a:p>
        </p:txBody>
      </p:sp>
      <p:sp>
        <p:nvSpPr>
          <p:cNvPr id="3" name="Content Placeholder 2"/>
          <p:cNvSpPr>
            <a:spLocks noGrp="1"/>
          </p:cNvSpPr>
          <p:nvPr>
            <p:ph idx="1"/>
          </p:nvPr>
        </p:nvSpPr>
        <p:spPr>
          <a:xfrm>
            <a:off x="6090574" y="801866"/>
            <a:ext cx="5306084" cy="5230634"/>
          </a:xfrm>
        </p:spPr>
        <p:txBody>
          <a:bodyPr anchor="ctr">
            <a:normAutofit/>
          </a:bodyPr>
          <a:lstStyle/>
          <a:p>
            <a:pPr marL="0" indent="0">
              <a:buNone/>
            </a:pPr>
            <a:r>
              <a:rPr lang="en-GB" sz="2400" dirty="0">
                <a:solidFill>
                  <a:srgbClr val="000000"/>
                </a:solidFill>
                <a:latin typeface="Twinkl Cursive Looped" panose="02000000000000000000" pitchFamily="2" charset="0"/>
              </a:rPr>
              <a:t>We work with others everyday at school, in jobs and in our local communities. You will be interacting with different people who have a range of ideas, beliefs and values. </a:t>
            </a:r>
          </a:p>
        </p:txBody>
      </p:sp>
    </p:spTree>
    <p:extLst>
      <p:ext uri="{BB962C8B-B14F-4D97-AF65-F5344CB8AC3E}">
        <p14:creationId xmlns:p14="http://schemas.microsoft.com/office/powerpoint/2010/main" val="2247907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23962611-DFD5-4092-AAFD-559E3DFCE2C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xmlns="" id="{2270F1FA-0425-408F-9861-80BF5AFB276D}"/>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6000" kern="1200" dirty="0">
                <a:solidFill>
                  <a:srgbClr val="FFFFFF"/>
                </a:solidFill>
                <a:latin typeface="Twinkl Cursive Looped" panose="02000000000000000000" pitchFamily="2" charset="0"/>
              </a:rPr>
              <a:t>When should you use the Habit?</a:t>
            </a:r>
          </a:p>
        </p:txBody>
      </p:sp>
      <p:sp>
        <p:nvSpPr>
          <p:cNvPr id="3" name="Content Placeholder 2"/>
          <p:cNvSpPr>
            <a:spLocks noGrp="1"/>
          </p:cNvSpPr>
          <p:nvPr>
            <p:ph idx="1"/>
          </p:nvPr>
        </p:nvSpPr>
        <p:spPr>
          <a:xfrm>
            <a:off x="3045368" y="4074718"/>
            <a:ext cx="6105194" cy="682079"/>
          </a:xfrm>
        </p:spPr>
        <p:txBody>
          <a:bodyPr vert="horz" lIns="91440" tIns="45720" rIns="91440" bIns="45720" rtlCol="0">
            <a:normAutofit/>
          </a:bodyPr>
          <a:lstStyle/>
          <a:p>
            <a:pPr marL="0" indent="0" algn="ctr">
              <a:buNone/>
            </a:pPr>
            <a:r>
              <a:rPr lang="en-US" sz="2000" kern="1200" dirty="0">
                <a:solidFill>
                  <a:srgbClr val="FFFFFF"/>
                </a:solidFill>
                <a:latin typeface="Twinkl Cursive Looped" panose="02000000000000000000" pitchFamily="2" charset="0"/>
              </a:rPr>
              <a:t>Whenever you have the opportunity to engage in a worthwhile activity or task as part of a group. </a:t>
            </a:r>
          </a:p>
        </p:txBody>
      </p:sp>
    </p:spTree>
    <p:extLst>
      <p:ext uri="{BB962C8B-B14F-4D97-AF65-F5344CB8AC3E}">
        <p14:creationId xmlns:p14="http://schemas.microsoft.com/office/powerpoint/2010/main" val="2486168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2DBE09E0-7A22-4FBC-8750-721674F0B04F}"/>
              </a:ext>
            </a:extLst>
          </p:cNvPr>
          <p:cNvGraphicFramePr>
            <a:graphicFrameLocks noGrp="1"/>
          </p:cNvGraphicFramePr>
          <p:nvPr>
            <p:extLst>
              <p:ext uri="{D42A27DB-BD31-4B8C-83A1-F6EECF244321}">
                <p14:modId xmlns:p14="http://schemas.microsoft.com/office/powerpoint/2010/main" val="2142223492"/>
              </p:ext>
            </p:extLst>
          </p:nvPr>
        </p:nvGraphicFramePr>
        <p:xfrm>
          <a:off x="2380897" y="468311"/>
          <a:ext cx="7430206" cy="609600"/>
        </p:xfrm>
        <a:graphic>
          <a:graphicData uri="http://schemas.openxmlformats.org/drawingml/2006/table">
            <a:tbl>
              <a:tblPr/>
              <a:tblGrid>
                <a:gridCol w="7430206">
                  <a:extLst>
                    <a:ext uri="{9D8B030D-6E8A-4147-A177-3AD203B41FA5}">
                      <a16:colId xmlns:a16="http://schemas.microsoft.com/office/drawing/2014/main" xmlns="" val="2018911676"/>
                    </a:ext>
                  </a:extLst>
                </a:gridCol>
              </a:tblGrid>
              <a:tr h="0">
                <a:tc>
                  <a:txBody>
                    <a:bodyPr/>
                    <a:lstStyle/>
                    <a:p>
                      <a:r>
                        <a:rPr lang="en-GB" sz="3400" b="1" u="sng" dirty="0">
                          <a:solidFill>
                            <a:srgbClr val="000000"/>
                          </a:solidFill>
                          <a:effectLst/>
                          <a:latin typeface="Twinkl Cursive Looped" panose="02000000000000000000" pitchFamily="2" charset="0"/>
                        </a:rPr>
                        <a:t>Logo for Thinking </a:t>
                      </a:r>
                      <a:r>
                        <a:rPr lang="en-GB" sz="3400" b="1" u="sng" dirty="0" smtClean="0">
                          <a:solidFill>
                            <a:srgbClr val="000000"/>
                          </a:solidFill>
                          <a:effectLst/>
                          <a:latin typeface="Twinkl Cursive Looped" panose="02000000000000000000" pitchFamily="2" charset="0"/>
                        </a:rPr>
                        <a:t>Interdependently</a:t>
                      </a:r>
                      <a:endParaRPr lang="en-GB" dirty="0">
                        <a:effectLst/>
                        <a:latin typeface="Twinkl Cursive Looped" panose="02000000000000000000" pitchFamily="2" charset="0"/>
                      </a:endParaRPr>
                    </a:p>
                  </a:txBody>
                  <a:tcPr anchor="ctr">
                    <a:lnL>
                      <a:noFill/>
                    </a:lnL>
                    <a:lnR>
                      <a:noFill/>
                    </a:lnR>
                    <a:lnT>
                      <a:noFill/>
                    </a:lnT>
                    <a:lnB>
                      <a:noFill/>
                    </a:lnB>
                  </a:tcPr>
                </a:tc>
                <a:extLst>
                  <a:ext uri="{0D108BD9-81ED-4DB2-BD59-A6C34878D82A}">
                    <a16:rowId xmlns:a16="http://schemas.microsoft.com/office/drawing/2014/main" xmlns="" val="439615303"/>
                  </a:ext>
                </a:extLst>
              </a:tr>
            </a:tbl>
          </a:graphicData>
        </a:graphic>
      </p:graphicFrame>
      <p:pic>
        <p:nvPicPr>
          <p:cNvPr id="1026"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90863" y="1401762"/>
            <a:ext cx="5834088" cy="491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08095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32BC26D8-82FB-445E-AA49-62A77D7C1EE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xmlns="" id="{CB44330D-EA18-4254-AA95-EB49948539B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lose up of a logo&#10;&#10;Description automatically generated">
            <a:extLst>
              <a:ext uri="{FF2B5EF4-FFF2-40B4-BE49-F238E27FC236}">
                <a16:creationId xmlns:a16="http://schemas.microsoft.com/office/drawing/2014/main" xmlns="" id="{2F43CCEA-0780-41DF-A199-E1F3445B6BCD}"/>
              </a:ext>
            </a:extLst>
          </p:cNvPr>
          <p:cNvPicPr>
            <a:picLocks noChangeAspect="1"/>
          </p:cNvPicPr>
          <p:nvPr/>
        </p:nvPicPr>
        <p:blipFill>
          <a:blip r:embed="rId3"/>
          <a:stretch>
            <a:fillRect/>
          </a:stretch>
        </p:blipFill>
        <p:spPr>
          <a:xfrm>
            <a:off x="3009537" y="643467"/>
            <a:ext cx="6172926" cy="5571066"/>
          </a:xfrm>
          <a:prstGeom prst="rect">
            <a:avLst/>
          </a:prstGeom>
        </p:spPr>
      </p:pic>
    </p:spTree>
    <p:extLst>
      <p:ext uri="{BB962C8B-B14F-4D97-AF65-F5344CB8AC3E}">
        <p14:creationId xmlns:p14="http://schemas.microsoft.com/office/powerpoint/2010/main" val="10054118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xmlns="" id="{3B854194-185D-494D-905C-7C7CB2E30F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xmlns="" id="{B4F5FA0D-0104-4987-8241-EFF7C85B88D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a:extLst>
              <a:ext uri="{FF2B5EF4-FFF2-40B4-BE49-F238E27FC236}">
                <a16:creationId xmlns:a16="http://schemas.microsoft.com/office/drawing/2014/main" xmlns="" id="{2897127E-6CEF-446C-BE87-93B7C46E49D1}"/>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9458" name="Rectangle 2"/>
          <p:cNvSpPr>
            <a:spLocks noGrp="1" noChangeArrowheads="1"/>
          </p:cNvSpPr>
          <p:nvPr>
            <p:ph type="title"/>
          </p:nvPr>
        </p:nvSpPr>
        <p:spPr>
          <a:xfrm>
            <a:off x="640079" y="2053641"/>
            <a:ext cx="3669161" cy="2760098"/>
          </a:xfrm>
        </p:spPr>
        <p:txBody>
          <a:bodyPr>
            <a:normAutofit/>
          </a:bodyPr>
          <a:lstStyle/>
          <a:p>
            <a:r>
              <a:rPr lang="en-US" altLang="en-US">
                <a:solidFill>
                  <a:srgbClr val="FFFFFF"/>
                </a:solidFill>
                <a:latin typeface="Twinkl Cursive Looped" panose="02000000000000000000" pitchFamily="2" charset="0"/>
              </a:rPr>
              <a:t>What it looks like?</a:t>
            </a:r>
          </a:p>
        </p:txBody>
      </p:sp>
      <p:sp>
        <p:nvSpPr>
          <p:cNvPr id="19459" name="Rectangle 3"/>
          <p:cNvSpPr>
            <a:spLocks noGrp="1" noChangeArrowheads="1"/>
          </p:cNvSpPr>
          <p:nvPr>
            <p:ph type="body" idx="1"/>
          </p:nvPr>
        </p:nvSpPr>
        <p:spPr>
          <a:xfrm>
            <a:off x="6090574" y="801866"/>
            <a:ext cx="5306084" cy="5230634"/>
          </a:xfrm>
        </p:spPr>
        <p:txBody>
          <a:bodyPr anchor="ctr">
            <a:normAutofit/>
          </a:bodyPr>
          <a:lstStyle/>
          <a:p>
            <a:pPr marL="0" indent="0" eaLnBrk="1" hangingPunct="1">
              <a:buNone/>
            </a:pPr>
            <a:r>
              <a:rPr lang="en-US" altLang="en-US" sz="2000" dirty="0">
                <a:solidFill>
                  <a:srgbClr val="000000"/>
                </a:solidFill>
                <a:latin typeface="Twinkl Cursive Looped" panose="02000000000000000000" pitchFamily="2" charset="0"/>
              </a:rPr>
              <a:t>People who:</a:t>
            </a:r>
          </a:p>
          <a:p>
            <a:pPr eaLnBrk="1" hangingPunct="1"/>
            <a:r>
              <a:rPr lang="en-US" altLang="en-US" sz="2000" dirty="0" smtClean="0">
                <a:solidFill>
                  <a:srgbClr val="000000"/>
                </a:solidFill>
                <a:latin typeface="Twinkl Cursive Looped" panose="02000000000000000000" pitchFamily="2" charset="0"/>
              </a:rPr>
              <a:t>Encourage each other.</a:t>
            </a:r>
            <a:endParaRPr lang="en-US" altLang="en-US" sz="2000" dirty="0">
              <a:solidFill>
                <a:srgbClr val="000000"/>
              </a:solidFill>
              <a:latin typeface="Twinkl Cursive Looped" panose="02000000000000000000" pitchFamily="2" charset="0"/>
            </a:endParaRPr>
          </a:p>
          <a:p>
            <a:pPr eaLnBrk="1" hangingPunct="1"/>
            <a:r>
              <a:rPr lang="en-US" altLang="en-US" sz="2000" dirty="0">
                <a:solidFill>
                  <a:srgbClr val="000000"/>
                </a:solidFill>
                <a:latin typeface="Twinkl Cursive Looped" panose="02000000000000000000" pitchFamily="2" charset="0"/>
              </a:rPr>
              <a:t>Put others before themselves.</a:t>
            </a:r>
          </a:p>
          <a:p>
            <a:pPr eaLnBrk="1" hangingPunct="1"/>
            <a:r>
              <a:rPr lang="en-US" altLang="en-US" sz="2000" dirty="0" smtClean="0">
                <a:solidFill>
                  <a:srgbClr val="000000"/>
                </a:solidFill>
                <a:latin typeface="Twinkl Cursive Looped" panose="02000000000000000000" pitchFamily="2" charset="0"/>
              </a:rPr>
              <a:t>Feel happy when </a:t>
            </a:r>
            <a:r>
              <a:rPr lang="en-US" altLang="en-US" sz="2000" dirty="0">
                <a:solidFill>
                  <a:srgbClr val="000000"/>
                </a:solidFill>
                <a:latin typeface="Twinkl Cursive Looped" panose="02000000000000000000" pitchFamily="2" charset="0"/>
              </a:rPr>
              <a:t>others </a:t>
            </a:r>
            <a:r>
              <a:rPr lang="en-US" altLang="en-US" sz="2000" dirty="0" smtClean="0">
                <a:solidFill>
                  <a:srgbClr val="000000"/>
                </a:solidFill>
                <a:latin typeface="Twinkl Cursive Looped" panose="02000000000000000000" pitchFamily="2" charset="0"/>
              </a:rPr>
              <a:t>do well </a:t>
            </a:r>
            <a:r>
              <a:rPr lang="en-US" altLang="en-US" sz="2000" dirty="0">
                <a:solidFill>
                  <a:srgbClr val="000000"/>
                </a:solidFill>
                <a:latin typeface="Twinkl Cursive Looped" panose="02000000000000000000" pitchFamily="2" charset="0"/>
              </a:rPr>
              <a:t>and are </a:t>
            </a:r>
            <a:r>
              <a:rPr lang="en-US" altLang="en-US" sz="2000" dirty="0" err="1">
                <a:solidFill>
                  <a:srgbClr val="000000"/>
                </a:solidFill>
                <a:latin typeface="Twinkl Cursive Looped" panose="02000000000000000000" pitchFamily="2" charset="0"/>
              </a:rPr>
              <a:t>recognised</a:t>
            </a:r>
            <a:r>
              <a:rPr lang="en-US" altLang="en-US" sz="2000" dirty="0">
                <a:solidFill>
                  <a:srgbClr val="000000"/>
                </a:solidFill>
                <a:latin typeface="Twinkl Cursive Looped" panose="02000000000000000000" pitchFamily="2" charset="0"/>
              </a:rPr>
              <a:t>.</a:t>
            </a:r>
          </a:p>
          <a:p>
            <a:pPr eaLnBrk="1" hangingPunct="1"/>
            <a:r>
              <a:rPr lang="en-US" altLang="en-US" sz="2000" dirty="0" smtClean="0">
                <a:solidFill>
                  <a:srgbClr val="000000"/>
                </a:solidFill>
                <a:latin typeface="Twinkl Cursive Looped" panose="02000000000000000000" pitchFamily="2" charset="0"/>
              </a:rPr>
              <a:t>Check everyone is participating.</a:t>
            </a:r>
          </a:p>
          <a:p>
            <a:pPr eaLnBrk="1" hangingPunct="1"/>
            <a:r>
              <a:rPr lang="en-US" altLang="en-US" sz="2000" dirty="0" smtClean="0">
                <a:solidFill>
                  <a:srgbClr val="000000"/>
                </a:solidFill>
                <a:latin typeface="Twinkl Cursive Looped" panose="02000000000000000000" pitchFamily="2" charset="0"/>
              </a:rPr>
              <a:t>Listen</a:t>
            </a:r>
            <a:endParaRPr lang="en-US" altLang="en-US" sz="2000" dirty="0">
              <a:solidFill>
                <a:srgbClr val="000000"/>
              </a:solidFill>
              <a:latin typeface="Twinkl Cursive Looped" panose="02000000000000000000" pitchFamily="2" charset="0"/>
            </a:endParaRPr>
          </a:p>
          <a:p>
            <a:pPr eaLnBrk="1" hangingPunct="1"/>
            <a:r>
              <a:rPr lang="en-US" altLang="en-US" sz="2000" dirty="0">
                <a:solidFill>
                  <a:srgbClr val="000000"/>
                </a:solidFill>
                <a:latin typeface="Twinkl Cursive Looped" panose="02000000000000000000" pitchFamily="2" charset="0"/>
              </a:rPr>
              <a:t>Aware of </a:t>
            </a:r>
            <a:r>
              <a:rPr lang="en-US" altLang="en-US" sz="2000" dirty="0" smtClean="0">
                <a:solidFill>
                  <a:srgbClr val="000000"/>
                </a:solidFill>
                <a:latin typeface="Twinkl Cursive Looped" panose="02000000000000000000" pitchFamily="2" charset="0"/>
              </a:rPr>
              <a:t>others </a:t>
            </a:r>
            <a:r>
              <a:rPr lang="en-US" altLang="en-US" sz="2000" dirty="0">
                <a:solidFill>
                  <a:srgbClr val="000000"/>
                </a:solidFill>
                <a:latin typeface="Twinkl Cursive Looped" panose="02000000000000000000" pitchFamily="2" charset="0"/>
              </a:rPr>
              <a:t>who </a:t>
            </a:r>
            <a:r>
              <a:rPr lang="en-US" altLang="en-US" sz="2000" dirty="0" smtClean="0">
                <a:solidFill>
                  <a:srgbClr val="000000"/>
                </a:solidFill>
                <a:latin typeface="Twinkl Cursive Looped" panose="02000000000000000000" pitchFamily="2" charset="0"/>
              </a:rPr>
              <a:t>feel left out from </a:t>
            </a:r>
            <a:r>
              <a:rPr lang="en-US" altLang="en-US" sz="2000" dirty="0">
                <a:solidFill>
                  <a:srgbClr val="000000"/>
                </a:solidFill>
                <a:latin typeface="Twinkl Cursive Looped" panose="02000000000000000000" pitchFamily="2" charset="0"/>
              </a:rPr>
              <a:t>the work.</a:t>
            </a:r>
          </a:p>
          <a:p>
            <a:pPr marL="0" indent="0" eaLnBrk="1" hangingPunct="1">
              <a:buNone/>
            </a:pPr>
            <a:endParaRPr lang="en-US" altLang="en-US" sz="2000" dirty="0" smtClean="0">
              <a:solidFill>
                <a:srgbClr val="000000"/>
              </a:solidFill>
              <a:latin typeface="Twinkl Cursive Looped" panose="02000000000000000000" pitchFamily="2" charset="0"/>
            </a:endParaRPr>
          </a:p>
          <a:p>
            <a:pPr marL="0" indent="0" eaLnBrk="1" hangingPunct="1">
              <a:buNone/>
            </a:pPr>
            <a:endParaRPr lang="en-US" altLang="en-US" sz="2000" dirty="0">
              <a:solidFill>
                <a:srgbClr val="000000"/>
              </a:solidFill>
              <a:latin typeface="Twinkl Cursive Looped" panose="02000000000000000000" pitchFamily="2" charset="0"/>
            </a:endParaRPr>
          </a:p>
          <a:p>
            <a:pPr marL="0" indent="0" algn="ctr" eaLnBrk="1" hangingPunct="1">
              <a:buNone/>
            </a:pPr>
            <a:r>
              <a:rPr lang="en-US" altLang="en-US" sz="2000" b="1" dirty="0" smtClean="0">
                <a:solidFill>
                  <a:srgbClr val="000000"/>
                </a:solidFill>
                <a:latin typeface="Twinkl Cursive Looped" panose="02000000000000000000" pitchFamily="2" charset="0"/>
              </a:rPr>
              <a:t>When is a </a:t>
            </a:r>
            <a:r>
              <a:rPr lang="en-US" altLang="en-US" sz="2000" b="1" dirty="0">
                <a:solidFill>
                  <a:srgbClr val="000000"/>
                </a:solidFill>
                <a:latin typeface="Twinkl Cursive Looped" panose="02000000000000000000" pitchFamily="2" charset="0"/>
              </a:rPr>
              <a:t>good time to think interdependently?</a:t>
            </a:r>
          </a:p>
        </p:txBody>
      </p:sp>
    </p:spTree>
    <p:extLst>
      <p:ext uri="{BB962C8B-B14F-4D97-AF65-F5344CB8AC3E}">
        <p14:creationId xmlns:p14="http://schemas.microsoft.com/office/powerpoint/2010/main" val="12242363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8">
            <a:extLst>
              <a:ext uri="{FF2B5EF4-FFF2-40B4-BE49-F238E27FC236}">
                <a16:creationId xmlns:a16="http://schemas.microsoft.com/office/drawing/2014/main" xmlns="" id="{823AC064-BC96-4F32-8AE1-B2FD3875482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ltGray">
          <a:xfrm>
            <a:off x="378068" y="34348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324A2A53-D49A-4EC5-87E4-3640D74138B9}"/>
              </a:ext>
            </a:extLst>
          </p:cNvPr>
          <p:cNvSpPr>
            <a:spLocks noGrp="1"/>
          </p:cNvSpPr>
          <p:nvPr>
            <p:ph type="title"/>
          </p:nvPr>
        </p:nvSpPr>
        <p:spPr>
          <a:xfrm>
            <a:off x="526073" y="466578"/>
            <a:ext cx="11139854" cy="930447"/>
          </a:xfrm>
        </p:spPr>
        <p:txBody>
          <a:bodyPr vert="horz" lIns="91440" tIns="45720" rIns="91440" bIns="45720" rtlCol="0" anchor="b">
            <a:normAutofit/>
          </a:bodyPr>
          <a:lstStyle/>
          <a:p>
            <a:pPr algn="ctr"/>
            <a:r>
              <a:rPr lang="en-US" sz="5400" kern="1200" dirty="0" smtClean="0">
                <a:solidFill>
                  <a:srgbClr val="FFFFFF"/>
                </a:solidFill>
                <a:latin typeface="Twinkl Cursive Looped" panose="02000000000000000000" pitchFamily="2" charset="0"/>
              </a:rPr>
              <a:t>Group Roles</a:t>
            </a:r>
            <a:endParaRPr lang="en-US" sz="5400" kern="1200" dirty="0">
              <a:solidFill>
                <a:srgbClr val="FFFFFF"/>
              </a:solidFill>
              <a:latin typeface="Twinkl Cursive Looped" panose="02000000000000000000" pitchFamily="2" charset="0"/>
            </a:endParaRPr>
          </a:p>
        </p:txBody>
      </p:sp>
      <p:cxnSp>
        <p:nvCxnSpPr>
          <p:cNvPr id="14" name="Straight Connector 10">
            <a:extLst>
              <a:ext uri="{FF2B5EF4-FFF2-40B4-BE49-F238E27FC236}">
                <a16:creationId xmlns:a16="http://schemas.microsoft.com/office/drawing/2014/main" xmlns="" id="{7E7C77BC-7138-40B1-A15B-20F57A494629}"/>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2209800" y="144863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graphicFrame>
        <p:nvGraphicFramePr>
          <p:cNvPr id="4" name="Table 3">
            <a:extLst>
              <a:ext uri="{FF2B5EF4-FFF2-40B4-BE49-F238E27FC236}">
                <a16:creationId xmlns:a16="http://schemas.microsoft.com/office/drawing/2014/main" xmlns="" id="{4EBB4DB1-2EB6-42AD-8665-2F02BD7BF35F}"/>
              </a:ext>
            </a:extLst>
          </p:cNvPr>
          <p:cNvGraphicFramePr>
            <a:graphicFrameLocks noGrp="1"/>
          </p:cNvGraphicFramePr>
          <p:nvPr>
            <p:extLst>
              <p:ext uri="{D42A27DB-BD31-4B8C-83A1-F6EECF244321}">
                <p14:modId xmlns:p14="http://schemas.microsoft.com/office/powerpoint/2010/main" val="1133731831"/>
              </p:ext>
            </p:extLst>
          </p:nvPr>
        </p:nvGraphicFramePr>
        <p:xfrm>
          <a:off x="320040" y="2310834"/>
          <a:ext cx="11496821" cy="706981"/>
        </p:xfrm>
        <a:graphic>
          <a:graphicData uri="http://schemas.openxmlformats.org/drawingml/2006/table">
            <a:tbl>
              <a:tblPr/>
              <a:tblGrid>
                <a:gridCol w="11496821">
                  <a:extLst>
                    <a:ext uri="{9D8B030D-6E8A-4147-A177-3AD203B41FA5}">
                      <a16:colId xmlns:a16="http://schemas.microsoft.com/office/drawing/2014/main" xmlns="" val="3396512198"/>
                    </a:ext>
                  </a:extLst>
                </a:gridCol>
              </a:tblGrid>
              <a:tr h="706981">
                <a:tc>
                  <a:txBody>
                    <a:bodyPr/>
                    <a:lstStyle/>
                    <a:p>
                      <a:pPr marL="0" indent="0" algn="ctr">
                        <a:buNone/>
                      </a:pPr>
                      <a:r>
                        <a:rPr lang="en-GB" sz="3200" b="1" dirty="0" smtClean="0">
                          <a:latin typeface="Twinkl Cursive Looped" panose="02000000000000000000" pitchFamily="2" charset="0"/>
                        </a:rPr>
                        <a:t>What roles shall we have in our class groups?</a:t>
                      </a:r>
                      <a:endParaRPr lang="en-GB" sz="3200" b="1" dirty="0">
                        <a:latin typeface="Twinkl Cursive Looped" panose="02000000000000000000" pitchFamily="2" charset="0"/>
                      </a:endParaRPr>
                    </a:p>
                  </a:txBody>
                  <a:tcPr marL="48002" marR="48002" marT="24002" marB="24002" anchor="ctr">
                    <a:lnL>
                      <a:noFill/>
                    </a:lnL>
                    <a:lnR>
                      <a:noFill/>
                    </a:lnR>
                    <a:lnT>
                      <a:noFill/>
                    </a:lnT>
                    <a:lnB>
                      <a:noFill/>
                    </a:lnB>
                  </a:tcPr>
                </a:tc>
                <a:extLst>
                  <a:ext uri="{0D108BD9-81ED-4DB2-BD59-A6C34878D82A}">
                    <a16:rowId xmlns:a16="http://schemas.microsoft.com/office/drawing/2014/main" xmlns="" val="3719432161"/>
                  </a:ext>
                </a:extLst>
              </a:tr>
            </a:tbl>
          </a:graphicData>
        </a:graphic>
      </p:graphicFrame>
      <p:sp>
        <p:nvSpPr>
          <p:cNvPr id="3" name="Rectangle 2"/>
          <p:cNvSpPr/>
          <p:nvPr/>
        </p:nvSpPr>
        <p:spPr>
          <a:xfrm>
            <a:off x="378069" y="3429870"/>
            <a:ext cx="11438792" cy="2400657"/>
          </a:xfrm>
          <a:prstGeom prst="rect">
            <a:avLst/>
          </a:prstGeom>
        </p:spPr>
        <p:txBody>
          <a:bodyPr wrap="square">
            <a:spAutoFit/>
          </a:bodyPr>
          <a:lstStyle/>
          <a:p>
            <a:pPr marL="457200" indent="-457200">
              <a:buFont typeface="Arial" panose="020B0604020202020204" pitchFamily="34" charset="0"/>
              <a:buChar char="•"/>
            </a:pPr>
            <a:r>
              <a:rPr lang="en-GB" sz="3000" dirty="0" smtClean="0">
                <a:latin typeface="Twinkl Cursive Looped" panose="02000000000000000000" pitchFamily="2" charset="0"/>
              </a:rPr>
              <a:t>Leader</a:t>
            </a:r>
            <a:endParaRPr lang="en-GB" sz="3000" dirty="0">
              <a:latin typeface="Twinkl Cursive Looped" panose="02000000000000000000" pitchFamily="2" charset="0"/>
            </a:endParaRPr>
          </a:p>
          <a:p>
            <a:pPr marL="457200" indent="-457200">
              <a:buFont typeface="Arial" panose="020B0604020202020204" pitchFamily="34" charset="0"/>
              <a:buChar char="•"/>
            </a:pPr>
            <a:r>
              <a:rPr lang="en-GB" sz="3000" dirty="0" smtClean="0">
                <a:latin typeface="Twinkl Cursive Looped" panose="02000000000000000000" pitchFamily="2" charset="0"/>
              </a:rPr>
              <a:t>Challenger</a:t>
            </a:r>
            <a:endParaRPr lang="en-GB" sz="3000" dirty="0">
              <a:latin typeface="Twinkl Cursive Looped" panose="02000000000000000000" pitchFamily="2" charset="0"/>
            </a:endParaRPr>
          </a:p>
          <a:p>
            <a:pPr marL="457200" indent="-457200">
              <a:buFont typeface="Arial" panose="020B0604020202020204" pitchFamily="34" charset="0"/>
              <a:buChar char="•"/>
            </a:pPr>
            <a:r>
              <a:rPr lang="en-GB" sz="3000" dirty="0" smtClean="0">
                <a:latin typeface="Twinkl Cursive Looped" panose="02000000000000000000" pitchFamily="2" charset="0"/>
              </a:rPr>
              <a:t>Doer</a:t>
            </a:r>
          </a:p>
          <a:p>
            <a:pPr marL="457200" indent="-457200">
              <a:buFont typeface="Arial" panose="020B0604020202020204" pitchFamily="34" charset="0"/>
              <a:buChar char="•"/>
            </a:pPr>
            <a:r>
              <a:rPr lang="en-GB" sz="3000" dirty="0" smtClean="0">
                <a:latin typeface="Twinkl Cursive Looped" panose="02000000000000000000" pitchFamily="2" charset="0"/>
              </a:rPr>
              <a:t>Thinker</a:t>
            </a:r>
          </a:p>
          <a:p>
            <a:pPr marL="457200" indent="-457200">
              <a:buFont typeface="Arial" panose="020B0604020202020204" pitchFamily="34" charset="0"/>
              <a:buChar char="•"/>
            </a:pPr>
            <a:r>
              <a:rPr lang="en-GB" sz="3000" dirty="0" smtClean="0">
                <a:latin typeface="Twinkl Cursive Looped" panose="02000000000000000000" pitchFamily="2" charset="0"/>
              </a:rPr>
              <a:t>Supporter</a:t>
            </a:r>
            <a:endParaRPr lang="en-GB" sz="3000" dirty="0">
              <a:latin typeface="Twinkl Cursive Looped" panose="02000000000000000000" pitchFamily="2" charset="0"/>
            </a:endParaRPr>
          </a:p>
        </p:txBody>
      </p:sp>
      <p:graphicFrame>
        <p:nvGraphicFramePr>
          <p:cNvPr id="8" name="Table 7">
            <a:extLst>
              <a:ext uri="{FF2B5EF4-FFF2-40B4-BE49-F238E27FC236}">
                <a16:creationId xmlns:a16="http://schemas.microsoft.com/office/drawing/2014/main" xmlns="" id="{4EBB4DB1-2EB6-42AD-8665-2F02BD7BF35F}"/>
              </a:ext>
            </a:extLst>
          </p:cNvPr>
          <p:cNvGraphicFramePr>
            <a:graphicFrameLocks noGrp="1"/>
          </p:cNvGraphicFramePr>
          <p:nvPr>
            <p:extLst>
              <p:ext uri="{D42A27DB-BD31-4B8C-83A1-F6EECF244321}">
                <p14:modId xmlns:p14="http://schemas.microsoft.com/office/powerpoint/2010/main" val="2519971716"/>
              </p:ext>
            </p:extLst>
          </p:nvPr>
        </p:nvGraphicFramePr>
        <p:xfrm>
          <a:off x="378069" y="5830527"/>
          <a:ext cx="11496821" cy="706981"/>
        </p:xfrm>
        <a:graphic>
          <a:graphicData uri="http://schemas.openxmlformats.org/drawingml/2006/table">
            <a:tbl>
              <a:tblPr/>
              <a:tblGrid>
                <a:gridCol w="11496821">
                  <a:extLst>
                    <a:ext uri="{9D8B030D-6E8A-4147-A177-3AD203B41FA5}">
                      <a16:colId xmlns:a16="http://schemas.microsoft.com/office/drawing/2014/main" xmlns="" val="3396512198"/>
                    </a:ext>
                  </a:extLst>
                </a:gridCol>
              </a:tblGrid>
              <a:tr h="706981">
                <a:tc>
                  <a:txBody>
                    <a:bodyPr/>
                    <a:lstStyle/>
                    <a:p>
                      <a:pPr marL="0" indent="0" algn="ctr">
                        <a:buNone/>
                      </a:pPr>
                      <a:r>
                        <a:rPr lang="en-GB" sz="3200" dirty="0" smtClean="0">
                          <a:latin typeface="Twinkl Cursive Looped" panose="02000000000000000000" pitchFamily="2" charset="0"/>
                        </a:rPr>
                        <a:t>You might be more than one role!</a:t>
                      </a:r>
                      <a:endParaRPr lang="en-GB" sz="3200" dirty="0">
                        <a:latin typeface="Twinkl Cursive Looped" panose="02000000000000000000" pitchFamily="2" charset="0"/>
                      </a:endParaRPr>
                    </a:p>
                  </a:txBody>
                  <a:tcPr marL="48002" marR="48002" marT="24002" marB="24002" anchor="ctr">
                    <a:lnL>
                      <a:noFill/>
                    </a:lnL>
                    <a:lnR>
                      <a:noFill/>
                    </a:lnR>
                    <a:lnT>
                      <a:noFill/>
                    </a:lnT>
                    <a:lnB>
                      <a:noFill/>
                    </a:lnB>
                  </a:tcPr>
                </a:tc>
                <a:extLst>
                  <a:ext uri="{0D108BD9-81ED-4DB2-BD59-A6C34878D82A}">
                    <a16:rowId xmlns:a16="http://schemas.microsoft.com/office/drawing/2014/main" xmlns="" val="3719432161"/>
                  </a:ext>
                </a:extLst>
              </a:tr>
            </a:tbl>
          </a:graphicData>
        </a:graphic>
      </p:graphicFrame>
    </p:spTree>
    <p:extLst>
      <p:ext uri="{BB962C8B-B14F-4D97-AF65-F5344CB8AC3E}">
        <p14:creationId xmlns:p14="http://schemas.microsoft.com/office/powerpoint/2010/main" val="2419458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fade">
                                      <p:cBhvr>
                                        <p:cTn id="28" dur="1000"/>
                                        <p:tgtEl>
                                          <p:spTgt spid="3">
                                            <p:txEl>
                                              <p:pRg st="1" end="1"/>
                                            </p:txEl>
                                          </p:spTgt>
                                        </p:tgtEl>
                                      </p:cBhvr>
                                    </p:animEffect>
                                    <p:anim calcmode="lin" valueType="num">
                                      <p:cBhvr>
                                        <p:cTn id="2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fade">
                                      <p:cBhvr>
                                        <p:cTn id="35" dur="1000"/>
                                        <p:tgtEl>
                                          <p:spTgt spid="3">
                                            <p:txEl>
                                              <p:pRg st="2" end="2"/>
                                            </p:txEl>
                                          </p:spTgt>
                                        </p:tgtEl>
                                      </p:cBhvr>
                                    </p:animEffect>
                                    <p:anim calcmode="lin" valueType="num">
                                      <p:cBhvr>
                                        <p:cTn id="3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3" end="3"/>
                                            </p:txEl>
                                          </p:spTgt>
                                        </p:tgtEl>
                                        <p:attrNameLst>
                                          <p:attrName>style.visibility</p:attrName>
                                        </p:attrNameLst>
                                      </p:cBhvr>
                                      <p:to>
                                        <p:strVal val="visible"/>
                                      </p:to>
                                    </p:set>
                                    <p:animEffect transition="in" filter="fade">
                                      <p:cBhvr>
                                        <p:cTn id="42" dur="1000"/>
                                        <p:tgtEl>
                                          <p:spTgt spid="3">
                                            <p:txEl>
                                              <p:pRg st="3" end="3"/>
                                            </p:txEl>
                                          </p:spTgt>
                                        </p:tgtEl>
                                      </p:cBhvr>
                                    </p:animEffect>
                                    <p:anim calcmode="lin" valueType="num">
                                      <p:cBhvr>
                                        <p:cTn id="4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4" end="4"/>
                                            </p:txEl>
                                          </p:spTgt>
                                        </p:tgtEl>
                                        <p:attrNameLst>
                                          <p:attrName>style.visibility</p:attrName>
                                        </p:attrNameLst>
                                      </p:cBhvr>
                                      <p:to>
                                        <p:strVal val="visible"/>
                                      </p:to>
                                    </p:set>
                                    <p:animEffect transition="in" filter="fade">
                                      <p:cBhvr>
                                        <p:cTn id="49" dur="1000"/>
                                        <p:tgtEl>
                                          <p:spTgt spid="3">
                                            <p:txEl>
                                              <p:pRg st="4" end="4"/>
                                            </p:txEl>
                                          </p:spTgt>
                                        </p:tgtEl>
                                      </p:cBhvr>
                                    </p:animEffect>
                                    <p:anim calcmode="lin" valueType="num">
                                      <p:cBhvr>
                                        <p:cTn id="5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fade">
                                      <p:cBhvr>
                                        <p:cTn id="56" dur="1000"/>
                                        <p:tgtEl>
                                          <p:spTgt spid="8"/>
                                        </p:tgtEl>
                                      </p:cBhvr>
                                    </p:animEffect>
                                    <p:anim calcmode="lin" valueType="num">
                                      <p:cBhvr>
                                        <p:cTn id="57" dur="1000" fill="hold"/>
                                        <p:tgtEl>
                                          <p:spTgt spid="8"/>
                                        </p:tgtEl>
                                        <p:attrNameLst>
                                          <p:attrName>ppt_x</p:attrName>
                                        </p:attrNameLst>
                                      </p:cBhvr>
                                      <p:tavLst>
                                        <p:tav tm="0">
                                          <p:val>
                                            <p:strVal val="#ppt_x"/>
                                          </p:val>
                                        </p:tav>
                                        <p:tav tm="100000">
                                          <p:val>
                                            <p:strVal val="#ppt_x"/>
                                          </p:val>
                                        </p:tav>
                                      </p:tavLst>
                                    </p:anim>
                                    <p:anim calcmode="lin" valueType="num">
                                      <p:cBhvr>
                                        <p:cTn id="5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4A2A53-D49A-4EC5-87E4-3640D74138B9}"/>
              </a:ext>
            </a:extLst>
          </p:cNvPr>
          <p:cNvSpPr>
            <a:spLocks noGrp="1"/>
          </p:cNvSpPr>
          <p:nvPr>
            <p:ph type="title"/>
          </p:nvPr>
        </p:nvSpPr>
        <p:spPr>
          <a:xfrm>
            <a:off x="527538" y="183243"/>
            <a:ext cx="11139854" cy="911461"/>
          </a:xfrm>
        </p:spPr>
        <p:txBody>
          <a:bodyPr vert="horz" lIns="91440" tIns="45720" rIns="91440" bIns="45720" rtlCol="0" anchor="b">
            <a:normAutofit/>
          </a:bodyPr>
          <a:lstStyle/>
          <a:p>
            <a:pPr algn="ctr"/>
            <a:r>
              <a:rPr lang="en-US" sz="5400" kern="1200" dirty="0" smtClean="0">
                <a:latin typeface="Twinkl Cursive Looped" panose="02000000000000000000" pitchFamily="2" charset="0"/>
              </a:rPr>
              <a:t>Group Roles</a:t>
            </a:r>
            <a:endParaRPr lang="en-US" sz="5400" kern="1200" dirty="0">
              <a:latin typeface="Twinkl Cursive Looped" panose="02000000000000000000" pitchFamily="2" charset="0"/>
            </a:endParaRPr>
          </a:p>
        </p:txBody>
      </p:sp>
      <p:graphicFrame>
        <p:nvGraphicFramePr>
          <p:cNvPr id="4" name="Table 3">
            <a:extLst>
              <a:ext uri="{FF2B5EF4-FFF2-40B4-BE49-F238E27FC236}">
                <a16:creationId xmlns:a16="http://schemas.microsoft.com/office/drawing/2014/main" xmlns="" id="{4EBB4DB1-2EB6-42AD-8665-2F02BD7BF35F}"/>
              </a:ext>
            </a:extLst>
          </p:cNvPr>
          <p:cNvGraphicFramePr>
            <a:graphicFrameLocks noGrp="1"/>
          </p:cNvGraphicFramePr>
          <p:nvPr>
            <p:extLst>
              <p:ext uri="{D42A27DB-BD31-4B8C-83A1-F6EECF244321}">
                <p14:modId xmlns:p14="http://schemas.microsoft.com/office/powerpoint/2010/main" val="1811174875"/>
              </p:ext>
            </p:extLst>
          </p:nvPr>
        </p:nvGraphicFramePr>
        <p:xfrm>
          <a:off x="474587" y="1177493"/>
          <a:ext cx="11496821" cy="706981"/>
        </p:xfrm>
        <a:graphic>
          <a:graphicData uri="http://schemas.openxmlformats.org/drawingml/2006/table">
            <a:tbl>
              <a:tblPr/>
              <a:tblGrid>
                <a:gridCol w="11496821">
                  <a:extLst>
                    <a:ext uri="{9D8B030D-6E8A-4147-A177-3AD203B41FA5}">
                      <a16:colId xmlns:a16="http://schemas.microsoft.com/office/drawing/2014/main" xmlns="" val="3396512198"/>
                    </a:ext>
                  </a:extLst>
                </a:gridCol>
              </a:tblGrid>
              <a:tr h="706981">
                <a:tc>
                  <a:txBody>
                    <a:bodyPr/>
                    <a:lstStyle/>
                    <a:p>
                      <a:pPr marL="0" indent="0" algn="ctr">
                        <a:buNone/>
                      </a:pPr>
                      <a:r>
                        <a:rPr lang="en-GB" sz="3200" b="1" dirty="0" smtClean="0">
                          <a:latin typeface="Twinkl Cursive Looped" panose="02000000000000000000" pitchFamily="2" charset="0"/>
                        </a:rPr>
                        <a:t>What does each role do?</a:t>
                      </a:r>
                      <a:endParaRPr lang="en-GB" sz="3200" b="1" dirty="0">
                        <a:latin typeface="Twinkl Cursive Looped" panose="02000000000000000000" pitchFamily="2" charset="0"/>
                      </a:endParaRPr>
                    </a:p>
                  </a:txBody>
                  <a:tcPr marL="48002" marR="48002" marT="24002" marB="24002" anchor="ctr">
                    <a:lnL>
                      <a:noFill/>
                    </a:lnL>
                    <a:lnR>
                      <a:noFill/>
                    </a:lnR>
                    <a:lnT>
                      <a:noFill/>
                    </a:lnT>
                    <a:lnB>
                      <a:noFill/>
                    </a:lnB>
                  </a:tcPr>
                </a:tc>
                <a:extLst>
                  <a:ext uri="{0D108BD9-81ED-4DB2-BD59-A6C34878D82A}">
                    <a16:rowId xmlns:a16="http://schemas.microsoft.com/office/drawing/2014/main" xmlns="" val="3719432161"/>
                  </a:ext>
                </a:extLst>
              </a:tr>
            </a:tbl>
          </a:graphicData>
        </a:graphic>
      </p:graphicFrame>
      <p:sp>
        <p:nvSpPr>
          <p:cNvPr id="3" name="Rectangle 2"/>
          <p:cNvSpPr/>
          <p:nvPr/>
        </p:nvSpPr>
        <p:spPr>
          <a:xfrm>
            <a:off x="378069" y="1948799"/>
            <a:ext cx="11438792" cy="4524315"/>
          </a:xfrm>
          <a:prstGeom prst="rect">
            <a:avLst/>
          </a:prstGeom>
        </p:spPr>
        <p:txBody>
          <a:bodyPr wrap="square">
            <a:spAutoFit/>
          </a:bodyPr>
          <a:lstStyle/>
          <a:p>
            <a:r>
              <a:rPr lang="en-GB" sz="1600" b="1" dirty="0">
                <a:latin typeface="Twinkl Cursive Looped" panose="02000000000000000000" pitchFamily="2" charset="0"/>
              </a:rPr>
              <a:t>1. LEADER</a:t>
            </a:r>
            <a:r>
              <a:rPr lang="en-GB" sz="1600" dirty="0">
                <a:latin typeface="Twinkl Cursive Looped" panose="02000000000000000000" pitchFamily="2" charset="0"/>
              </a:rPr>
              <a:t>: makes sure team has clear objectives and members are engaged</a:t>
            </a:r>
          </a:p>
          <a:p>
            <a:r>
              <a:rPr lang="en-GB" sz="1600" dirty="0">
                <a:latin typeface="Twinkl Cursive Looped" panose="02000000000000000000" pitchFamily="2" charset="0"/>
              </a:rPr>
              <a:t>Leaders have good awareness about what skills their group needs to develop, they are good at planning and prioritising tasks needed to complete work. They are organised and focus on time management, and can set realistic targets. They have a good sense of when a problem is 'solved', and pay attention to detail in checking and finalising work.</a:t>
            </a:r>
          </a:p>
          <a:p>
            <a:r>
              <a:rPr lang="en-GB" sz="1600" b="1" dirty="0">
                <a:latin typeface="Twinkl Cursive Looped" panose="02000000000000000000" pitchFamily="2" charset="0"/>
              </a:rPr>
              <a:t>2. CHALLENGER</a:t>
            </a:r>
            <a:r>
              <a:rPr lang="en-GB" sz="1600" dirty="0">
                <a:latin typeface="Twinkl Cursive Looped" panose="02000000000000000000" pitchFamily="2" charset="0"/>
              </a:rPr>
              <a:t>: questions effectiveness and drives for results</a:t>
            </a:r>
          </a:p>
          <a:p>
            <a:r>
              <a:rPr lang="en-GB" sz="1600" dirty="0">
                <a:latin typeface="Twinkl Cursive Looped" panose="02000000000000000000" pitchFamily="2" charset="0"/>
              </a:rPr>
              <a:t>Challengers can look at problems and see more than one solution. They are able to explain ideas and counter-ideas clearly to people, and are always thinking about how to do things better.</a:t>
            </a:r>
          </a:p>
          <a:p>
            <a:r>
              <a:rPr lang="en-GB" sz="1600" b="1" dirty="0">
                <a:latin typeface="Twinkl Cursive Looped" panose="02000000000000000000" pitchFamily="2" charset="0"/>
              </a:rPr>
              <a:t>3. DOER</a:t>
            </a:r>
            <a:r>
              <a:rPr lang="en-GB" sz="1600" dirty="0">
                <a:latin typeface="Twinkl Cursive Looped" panose="02000000000000000000" pitchFamily="2" charset="0"/>
              </a:rPr>
              <a:t>: encourages progress and takes on practical jobs</a:t>
            </a:r>
          </a:p>
          <a:p>
            <a:r>
              <a:rPr lang="en-GB" sz="1600" dirty="0">
                <a:latin typeface="Twinkl Cursive Looped" panose="02000000000000000000" pitchFamily="2" charset="0"/>
              </a:rPr>
              <a:t>Doer's deal well with distractions are </a:t>
            </a:r>
            <a:r>
              <a:rPr lang="en-GB" sz="1600" dirty="0" smtClean="0">
                <a:latin typeface="Twinkl Cursive Looped" panose="02000000000000000000" pitchFamily="2" charset="0"/>
              </a:rPr>
              <a:t>focused </a:t>
            </a:r>
            <a:r>
              <a:rPr lang="en-GB" sz="1600" dirty="0">
                <a:latin typeface="Twinkl Cursive Looped" panose="02000000000000000000" pitchFamily="2" charset="0"/>
              </a:rPr>
              <a:t>workers. They know where to go to find information and are proactive about doing so. They are </a:t>
            </a:r>
            <a:r>
              <a:rPr lang="en-GB" sz="1600" dirty="0" smtClean="0">
                <a:latin typeface="Twinkl Cursive Looped" panose="02000000000000000000" pitchFamily="2" charset="0"/>
              </a:rPr>
              <a:t>focussed on the task </a:t>
            </a:r>
            <a:r>
              <a:rPr lang="en-GB" sz="1600" dirty="0">
                <a:latin typeface="Twinkl Cursive Looped" panose="02000000000000000000" pitchFamily="2" charset="0"/>
              </a:rPr>
              <a:t>and ask for </a:t>
            </a:r>
            <a:r>
              <a:rPr lang="en-GB" sz="1600" dirty="0" smtClean="0">
                <a:latin typeface="Twinkl Cursive Looped" panose="02000000000000000000" pitchFamily="2" charset="0"/>
              </a:rPr>
              <a:t>help when </a:t>
            </a:r>
            <a:r>
              <a:rPr lang="en-GB" sz="1600" dirty="0">
                <a:latin typeface="Twinkl Cursive Looped" panose="02000000000000000000" pitchFamily="2" charset="0"/>
              </a:rPr>
              <a:t>they are stuck on a problem.</a:t>
            </a:r>
          </a:p>
          <a:p>
            <a:r>
              <a:rPr lang="en-GB" sz="1600" b="1" dirty="0">
                <a:latin typeface="Twinkl Cursive Looped" panose="02000000000000000000" pitchFamily="2" charset="0"/>
              </a:rPr>
              <a:t>4. THINKER</a:t>
            </a:r>
            <a:r>
              <a:rPr lang="en-GB" sz="1600" dirty="0">
                <a:latin typeface="Twinkl Cursive Looped" panose="02000000000000000000" pitchFamily="2" charset="0"/>
              </a:rPr>
              <a:t>: produces ideas and thinks through those proposed by others</a:t>
            </a:r>
          </a:p>
          <a:p>
            <a:r>
              <a:rPr lang="en-GB" sz="1600" dirty="0">
                <a:latin typeface="Twinkl Cursive Looped" panose="02000000000000000000" pitchFamily="2" charset="0"/>
              </a:rPr>
              <a:t>Thinkers are good at selecting the information they need to solve problems or complete tasks. They are logical and can break down tasks into steps and put information in order. When solutions to problems don't work they try to find out why and approach the problem from another direction.</a:t>
            </a:r>
          </a:p>
          <a:p>
            <a:r>
              <a:rPr lang="en-GB" sz="1600" b="1" dirty="0">
                <a:latin typeface="Twinkl Cursive Looped" panose="02000000000000000000" pitchFamily="2" charset="0"/>
              </a:rPr>
              <a:t>5. SUPPORTER</a:t>
            </a:r>
            <a:r>
              <a:rPr lang="en-GB" sz="1600" dirty="0">
                <a:latin typeface="Twinkl Cursive Looped" panose="02000000000000000000" pitchFamily="2" charset="0"/>
              </a:rPr>
              <a:t>: eases tension and promotes harmony</a:t>
            </a:r>
          </a:p>
          <a:p>
            <a:r>
              <a:rPr lang="en-GB" sz="1600" dirty="0">
                <a:latin typeface="Twinkl Cursive Looped" panose="02000000000000000000" pitchFamily="2" charset="0"/>
              </a:rPr>
              <a:t>Supporters work well with other people and listen to their suggestions. They like to check that they have understood problems, and suggest different ways of solving them in a team. They stay calm when there is disagreement or conflict. They can follow instructions to get tasks done and see how these contribute to overall team goals.</a:t>
            </a:r>
          </a:p>
        </p:txBody>
      </p:sp>
    </p:spTree>
    <p:extLst>
      <p:ext uri="{BB962C8B-B14F-4D97-AF65-F5344CB8AC3E}">
        <p14:creationId xmlns:p14="http://schemas.microsoft.com/office/powerpoint/2010/main" val="1250301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1000"/>
                                        <p:tgtEl>
                                          <p:spTgt spid="3">
                                            <p:txEl>
                                              <p:pRg st="5" end="5"/>
                                            </p:txEl>
                                          </p:spTgt>
                                        </p:tgtEl>
                                      </p:cBhvr>
                                    </p:animEffect>
                                    <p:anim calcmode="lin" valueType="num">
                                      <p:cBhvr>
                                        <p:cTn id="3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fade">
                                      <p:cBhvr>
                                        <p:cTn id="43" dur="1000"/>
                                        <p:tgtEl>
                                          <p:spTgt spid="3">
                                            <p:txEl>
                                              <p:pRg st="6" end="6"/>
                                            </p:txEl>
                                          </p:spTgt>
                                        </p:tgtEl>
                                      </p:cBhvr>
                                    </p:animEffect>
                                    <p:anim calcmode="lin" valueType="num">
                                      <p:cBhvr>
                                        <p:cTn id="44"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3">
                                            <p:txEl>
                                              <p:pRg st="7" end="7"/>
                                            </p:txEl>
                                          </p:spTgt>
                                        </p:tgtEl>
                                        <p:attrNameLst>
                                          <p:attrName>style.visibility</p:attrName>
                                        </p:attrNameLst>
                                      </p:cBhvr>
                                      <p:to>
                                        <p:strVal val="visible"/>
                                      </p:to>
                                    </p:set>
                                    <p:animEffect transition="in" filter="fade">
                                      <p:cBhvr>
                                        <p:cTn id="48" dur="1000"/>
                                        <p:tgtEl>
                                          <p:spTgt spid="3">
                                            <p:txEl>
                                              <p:pRg st="7" end="7"/>
                                            </p:txEl>
                                          </p:spTgt>
                                        </p:tgtEl>
                                      </p:cBhvr>
                                    </p:animEffect>
                                    <p:anim calcmode="lin" valueType="num">
                                      <p:cBhvr>
                                        <p:cTn id="4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Effect transition="in" filter="fade">
                                      <p:cBhvr>
                                        <p:cTn id="55" dur="1000"/>
                                        <p:tgtEl>
                                          <p:spTgt spid="3">
                                            <p:txEl>
                                              <p:pRg st="8" end="8"/>
                                            </p:txEl>
                                          </p:spTgt>
                                        </p:tgtEl>
                                      </p:cBhvr>
                                    </p:animEffect>
                                    <p:anim calcmode="lin" valueType="num">
                                      <p:cBhvr>
                                        <p:cTn id="5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7" dur="1000" fill="hold"/>
                                        <p:tgtEl>
                                          <p:spTgt spid="3">
                                            <p:txEl>
                                              <p:pRg st="8" end="8"/>
                                            </p:txEl>
                                          </p:spTgt>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3">
                                            <p:txEl>
                                              <p:pRg st="9" end="9"/>
                                            </p:txEl>
                                          </p:spTgt>
                                        </p:tgtEl>
                                        <p:attrNameLst>
                                          <p:attrName>style.visibility</p:attrName>
                                        </p:attrNameLst>
                                      </p:cBhvr>
                                      <p:to>
                                        <p:strVal val="visible"/>
                                      </p:to>
                                    </p:set>
                                    <p:animEffect transition="in" filter="fade">
                                      <p:cBhvr>
                                        <p:cTn id="60" dur="1000"/>
                                        <p:tgtEl>
                                          <p:spTgt spid="3">
                                            <p:txEl>
                                              <p:pRg st="9" end="9"/>
                                            </p:txEl>
                                          </p:spTgt>
                                        </p:tgtEl>
                                      </p:cBhvr>
                                    </p:animEffect>
                                    <p:anim calcmode="lin" valueType="num">
                                      <p:cBhvr>
                                        <p:cTn id="61"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2"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CF0FF9-09B0-4B28-B9CB-F90CC73CF1FD}"/>
              </a:ext>
            </a:extLst>
          </p:cNvPr>
          <p:cNvSpPr>
            <a:spLocks noGrp="1"/>
          </p:cNvSpPr>
          <p:nvPr>
            <p:ph type="title"/>
          </p:nvPr>
        </p:nvSpPr>
        <p:spPr>
          <a:xfrm>
            <a:off x="838200" y="157327"/>
            <a:ext cx="10515600" cy="756104"/>
          </a:xfrm>
        </p:spPr>
        <p:txBody>
          <a:bodyPr/>
          <a:lstStyle/>
          <a:p>
            <a:r>
              <a:rPr lang="en-GB" b="1" u="sng" dirty="0">
                <a:solidFill>
                  <a:srgbClr val="000000"/>
                </a:solidFill>
                <a:latin typeface="Twinkl Cursive Looped" panose="02000000000000000000" pitchFamily="2" charset="0"/>
              </a:rPr>
              <a:t>Questions to ask about your thinking:</a:t>
            </a:r>
            <a:endParaRPr lang="en-GB" dirty="0">
              <a:latin typeface="Twinkl Cursive Looped" panose="02000000000000000000" pitchFamily="2" charset="0"/>
            </a:endParaRPr>
          </a:p>
        </p:txBody>
      </p:sp>
      <p:graphicFrame>
        <p:nvGraphicFramePr>
          <p:cNvPr id="5" name="Table 4">
            <a:extLst>
              <a:ext uri="{FF2B5EF4-FFF2-40B4-BE49-F238E27FC236}">
                <a16:creationId xmlns:a16="http://schemas.microsoft.com/office/drawing/2014/main" xmlns="" id="{FCA1BD8D-A464-49EF-A956-1B19C820E0F4}"/>
              </a:ext>
            </a:extLst>
          </p:cNvPr>
          <p:cNvGraphicFramePr>
            <a:graphicFrameLocks noGrp="1"/>
          </p:cNvGraphicFramePr>
          <p:nvPr>
            <p:extLst>
              <p:ext uri="{D42A27DB-BD31-4B8C-83A1-F6EECF244321}">
                <p14:modId xmlns:p14="http://schemas.microsoft.com/office/powerpoint/2010/main" val="3800597217"/>
              </p:ext>
            </p:extLst>
          </p:nvPr>
        </p:nvGraphicFramePr>
        <p:xfrm>
          <a:off x="283026" y="1020380"/>
          <a:ext cx="10515600" cy="5523172"/>
        </p:xfrm>
        <a:graphic>
          <a:graphicData uri="http://schemas.openxmlformats.org/drawingml/2006/table">
            <a:tbl>
              <a:tblPr/>
              <a:tblGrid>
                <a:gridCol w="10515600">
                  <a:extLst>
                    <a:ext uri="{9D8B030D-6E8A-4147-A177-3AD203B41FA5}">
                      <a16:colId xmlns:a16="http://schemas.microsoft.com/office/drawing/2014/main" xmlns="" val="4239199711"/>
                    </a:ext>
                  </a:extLst>
                </a:gridCol>
              </a:tblGrid>
              <a:tr h="4351338">
                <a:tc>
                  <a:txBody>
                    <a:bodyPr/>
                    <a:lstStyle/>
                    <a:p>
                      <a:pPr marL="457200" indent="-457200">
                        <a:buFont typeface="+mj-lt"/>
                        <a:buAutoNum type="arabicPeriod"/>
                      </a:pPr>
                      <a:r>
                        <a:rPr lang="en-GB" sz="2400" b="1" dirty="0">
                          <a:solidFill>
                            <a:srgbClr val="0070C0"/>
                          </a:solidFill>
                          <a:effectLst/>
                          <a:latin typeface="Twinkl Cursive Looped" panose="02000000000000000000" pitchFamily="2" charset="0"/>
                        </a:rPr>
                        <a:t>Roles </a:t>
                      </a:r>
                    </a:p>
                    <a:p>
                      <a:pPr marL="914400" lvl="1" indent="-457200">
                        <a:buFont typeface="+mj-lt"/>
                        <a:buAutoNum type="alphaLcParenR"/>
                      </a:pPr>
                      <a:r>
                        <a:rPr lang="en-GB" sz="2400" b="1" dirty="0">
                          <a:solidFill>
                            <a:srgbClr val="000000"/>
                          </a:solidFill>
                          <a:effectLst/>
                          <a:latin typeface="Twinkl Cursive Looped" panose="02000000000000000000" pitchFamily="2" charset="0"/>
                        </a:rPr>
                        <a:t>Are you helping the group move forwards? </a:t>
                      </a:r>
                    </a:p>
                    <a:p>
                      <a:pPr marL="914400" lvl="1" indent="-457200">
                        <a:buFont typeface="+mj-lt"/>
                        <a:buAutoNum type="alphaLcParenR"/>
                      </a:pPr>
                      <a:r>
                        <a:rPr lang="en-GB" sz="2400" b="1" dirty="0">
                          <a:solidFill>
                            <a:srgbClr val="000000"/>
                          </a:solidFill>
                          <a:effectLst/>
                          <a:latin typeface="Twinkl Cursive Looped" panose="02000000000000000000" pitchFamily="2" charset="0"/>
                        </a:rPr>
                        <a:t>What role are you playing?  What role is needed?</a:t>
                      </a:r>
                    </a:p>
                    <a:p>
                      <a:pPr marL="457200" indent="-457200">
                        <a:buFont typeface="+mj-lt"/>
                        <a:buAutoNum type="arabicPeriod"/>
                      </a:pPr>
                      <a:r>
                        <a:rPr lang="en-GB" sz="2400" dirty="0">
                          <a:solidFill>
                            <a:srgbClr val="0070C0"/>
                          </a:solidFill>
                          <a:effectLst/>
                          <a:latin typeface="Twinkl Cursive Looped" panose="02000000000000000000" pitchFamily="2" charset="0"/>
                        </a:rPr>
                        <a:t>Purpose </a:t>
                      </a:r>
                    </a:p>
                    <a:p>
                      <a:pPr marL="914400" lvl="1" indent="-457200">
                        <a:buFont typeface="+mj-lt"/>
                        <a:buAutoNum type="alphaLcParenR"/>
                      </a:pPr>
                      <a:r>
                        <a:rPr lang="en-GB" sz="2400" dirty="0">
                          <a:solidFill>
                            <a:srgbClr val="000000"/>
                          </a:solidFill>
                          <a:effectLst/>
                          <a:latin typeface="Twinkl Cursive Looped" panose="02000000000000000000" pitchFamily="2" charset="0"/>
                        </a:rPr>
                        <a:t>What is the group's purpose? </a:t>
                      </a:r>
                    </a:p>
                    <a:p>
                      <a:pPr marL="914400" lvl="1" indent="-457200">
                        <a:buFont typeface="+mj-lt"/>
                        <a:buAutoNum type="alphaLcParenR"/>
                      </a:pPr>
                      <a:r>
                        <a:rPr lang="en-GB" sz="2400" dirty="0">
                          <a:solidFill>
                            <a:srgbClr val="000000"/>
                          </a:solidFill>
                          <a:effectLst/>
                          <a:latin typeface="Twinkl Cursive Looped" panose="02000000000000000000" pitchFamily="2" charset="0"/>
                        </a:rPr>
                        <a:t>What goals are you working towards? </a:t>
                      </a:r>
                    </a:p>
                    <a:p>
                      <a:pPr marL="457200" indent="-457200">
                        <a:buFont typeface="+mj-lt"/>
                        <a:buAutoNum type="arabicPeriod"/>
                      </a:pPr>
                      <a:r>
                        <a:rPr lang="en-GB" sz="2400" dirty="0">
                          <a:solidFill>
                            <a:srgbClr val="0070C0"/>
                          </a:solidFill>
                          <a:effectLst/>
                          <a:latin typeface="Twinkl Cursive Looped" panose="02000000000000000000" pitchFamily="2" charset="0"/>
                        </a:rPr>
                        <a:t>Reflection</a:t>
                      </a:r>
                      <a:r>
                        <a:rPr lang="en-GB" sz="2400" baseline="0" dirty="0">
                          <a:solidFill>
                            <a:srgbClr val="0070C0"/>
                          </a:solidFill>
                          <a:effectLst/>
                          <a:latin typeface="Twinkl Cursive Looped" panose="02000000000000000000" pitchFamily="2" charset="0"/>
                        </a:rPr>
                        <a:t> </a:t>
                      </a:r>
                    </a:p>
                    <a:p>
                      <a:pPr marL="914400" lvl="1" indent="-457200">
                        <a:buFont typeface="+mj-lt"/>
                        <a:buAutoNum type="alphaLcParenR"/>
                      </a:pPr>
                      <a:r>
                        <a:rPr lang="en-GB" sz="2400" dirty="0">
                          <a:solidFill>
                            <a:srgbClr val="000000"/>
                          </a:solidFill>
                          <a:effectLst/>
                          <a:latin typeface="Twinkl Cursive Looped" panose="02000000000000000000" pitchFamily="2" charset="0"/>
                        </a:rPr>
                        <a:t>What have we achieved? </a:t>
                      </a:r>
                    </a:p>
                    <a:p>
                      <a:pPr marL="914400" lvl="1" indent="-457200">
                        <a:buFont typeface="+mj-lt"/>
                        <a:buAutoNum type="alphaLcParenR"/>
                      </a:pPr>
                      <a:r>
                        <a:rPr lang="en-GB" sz="2400" dirty="0">
                          <a:solidFill>
                            <a:srgbClr val="000000"/>
                          </a:solidFill>
                          <a:effectLst/>
                          <a:latin typeface="Twinkl Cursive Looped" panose="02000000000000000000" pitchFamily="2" charset="0"/>
                        </a:rPr>
                        <a:t>What have we learned?</a:t>
                      </a:r>
                    </a:p>
                    <a:p>
                      <a:pPr marL="914400" lvl="1" indent="-457200">
                        <a:buFont typeface="+mj-lt"/>
                        <a:buAutoNum type="alphaLcParenR"/>
                      </a:pPr>
                      <a:r>
                        <a:rPr lang="en-GB" sz="2400" dirty="0">
                          <a:solidFill>
                            <a:srgbClr val="000000"/>
                          </a:solidFill>
                          <a:effectLst/>
                          <a:latin typeface="Twinkl Cursive Looped" panose="02000000000000000000" pitchFamily="2" charset="0"/>
                        </a:rPr>
                        <a:t>What is the next step? </a:t>
                      </a:r>
                    </a:p>
                    <a:p>
                      <a:pPr marL="914400" lvl="1" indent="-457200">
                        <a:buFont typeface="+mj-lt"/>
                        <a:buAutoNum type="alphaLcParenR"/>
                      </a:pPr>
                      <a:r>
                        <a:rPr lang="en-GB" sz="2400" dirty="0">
                          <a:solidFill>
                            <a:srgbClr val="000000"/>
                          </a:solidFill>
                          <a:effectLst/>
                          <a:latin typeface="Twinkl Cursive Looped" panose="02000000000000000000" pitchFamily="2" charset="0"/>
                        </a:rPr>
                        <a:t>What problems did we face?</a:t>
                      </a:r>
                    </a:p>
                    <a:p>
                      <a:pPr marL="457200" indent="-457200">
                        <a:buFont typeface="+mj-lt"/>
                        <a:buAutoNum type="arabicPeriod"/>
                      </a:pPr>
                      <a:r>
                        <a:rPr lang="en-GB" sz="2400" dirty="0">
                          <a:solidFill>
                            <a:srgbClr val="0070C0"/>
                          </a:solidFill>
                          <a:effectLst/>
                          <a:latin typeface="Twinkl Cursive Looped" panose="02000000000000000000" pitchFamily="2" charset="0"/>
                        </a:rPr>
                        <a:t>Next steps </a:t>
                      </a:r>
                    </a:p>
                    <a:p>
                      <a:pPr marL="914400" lvl="1" indent="-457200">
                        <a:buFont typeface="+mj-lt"/>
                        <a:buAutoNum type="alphaLcParenR"/>
                      </a:pPr>
                      <a:r>
                        <a:rPr lang="en-GB" sz="2400" dirty="0">
                          <a:solidFill>
                            <a:srgbClr val="000000"/>
                          </a:solidFill>
                          <a:effectLst/>
                          <a:latin typeface="Twinkl Cursive Looped" panose="02000000000000000000" pitchFamily="2" charset="0"/>
                        </a:rPr>
                        <a:t>Are you all agreeing too easily? </a:t>
                      </a:r>
                    </a:p>
                    <a:p>
                      <a:pPr marL="914400" lvl="1" indent="-457200">
                        <a:buFont typeface="+mj-lt"/>
                        <a:buAutoNum type="alphaLcParenR"/>
                      </a:pPr>
                      <a:r>
                        <a:rPr lang="en-GB" sz="2400" dirty="0">
                          <a:solidFill>
                            <a:srgbClr val="000000"/>
                          </a:solidFill>
                          <a:effectLst/>
                          <a:latin typeface="Twinkl Cursive Looped" panose="02000000000000000000" pitchFamily="2" charset="0"/>
                        </a:rPr>
                        <a:t>Are we all sharing our ideas?  </a:t>
                      </a:r>
                    </a:p>
                    <a:p>
                      <a:pPr marL="914400" lvl="1" indent="-457200">
                        <a:buFont typeface="+mj-lt"/>
                        <a:buAutoNum type="alphaLcParenR"/>
                      </a:pPr>
                      <a:r>
                        <a:rPr lang="en-GB" sz="2400" dirty="0">
                          <a:solidFill>
                            <a:srgbClr val="000000"/>
                          </a:solidFill>
                          <a:effectLst/>
                          <a:latin typeface="Twinkl Cursive Looped" panose="02000000000000000000" pitchFamily="2" charset="0"/>
                        </a:rPr>
                        <a:t>Have we tested our ideas?</a:t>
                      </a:r>
                      <a:endParaRPr lang="en-GB" sz="1100" dirty="0">
                        <a:effectLst/>
                        <a:latin typeface="Twinkl Cursive Looped" panose="02000000000000000000" pitchFamily="2" charset="0"/>
                      </a:endParaRPr>
                    </a:p>
                  </a:txBody>
                  <a:tcPr marL="36772" marR="36772" marT="18386" marB="18386" anchor="ctr">
                    <a:lnL>
                      <a:noFill/>
                    </a:lnL>
                    <a:lnR>
                      <a:noFill/>
                    </a:lnR>
                    <a:lnT>
                      <a:noFill/>
                    </a:lnT>
                    <a:lnB>
                      <a:noFill/>
                    </a:lnB>
                  </a:tcPr>
                </a:tc>
                <a:extLst>
                  <a:ext uri="{0D108BD9-81ED-4DB2-BD59-A6C34878D82A}">
                    <a16:rowId xmlns:a16="http://schemas.microsoft.com/office/drawing/2014/main" xmlns="" val="1523044980"/>
                  </a:ext>
                </a:extLst>
              </a:tr>
            </a:tbl>
          </a:graphicData>
        </a:graphic>
      </p:graphicFrame>
      <p:pic>
        <p:nvPicPr>
          <p:cNvPr id="3" name="Picture 2"/>
          <p:cNvPicPr>
            <a:picLocks noChangeAspect="1"/>
          </p:cNvPicPr>
          <p:nvPr/>
        </p:nvPicPr>
        <p:blipFill>
          <a:blip r:embed="rId2"/>
          <a:stretch>
            <a:fillRect/>
          </a:stretch>
        </p:blipFill>
        <p:spPr>
          <a:xfrm>
            <a:off x="6096000" y="3292298"/>
            <a:ext cx="6002344" cy="3453729"/>
          </a:xfrm>
          <a:prstGeom prst="rect">
            <a:avLst/>
          </a:prstGeom>
        </p:spPr>
      </p:pic>
    </p:spTree>
    <p:extLst>
      <p:ext uri="{BB962C8B-B14F-4D97-AF65-F5344CB8AC3E}">
        <p14:creationId xmlns:p14="http://schemas.microsoft.com/office/powerpoint/2010/main" val="1208281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Let’s try these roles out…</a:t>
            </a:r>
            <a:endParaRPr lang="en-GB" dirty="0"/>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12950227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1" name="Rectangle 73">
            <a:extLst>
              <a:ext uri="{FF2B5EF4-FFF2-40B4-BE49-F238E27FC236}">
                <a16:creationId xmlns:a16="http://schemas.microsoft.com/office/drawing/2014/main" xmlns="" id="{4038CB10-1F5C-4D54-9DF7-12586DE5B00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27546" y="321732"/>
            <a:ext cx="7058307" cy="1964266"/>
          </a:xfrm>
          <a:prstGeom prst="rect">
            <a:avLst/>
          </a:pr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324A2A53-D49A-4EC5-87E4-3640D74138B9}"/>
              </a:ext>
            </a:extLst>
          </p:cNvPr>
          <p:cNvSpPr>
            <a:spLocks noGrp="1"/>
          </p:cNvSpPr>
          <p:nvPr>
            <p:ph type="title"/>
          </p:nvPr>
        </p:nvSpPr>
        <p:spPr>
          <a:xfrm>
            <a:off x="524256" y="491260"/>
            <a:ext cx="6594189" cy="1625210"/>
          </a:xfrm>
        </p:spPr>
        <p:txBody>
          <a:bodyPr vert="horz" lIns="91440" tIns="45720" rIns="91440" bIns="45720" rtlCol="0" anchor="ctr">
            <a:normAutofit/>
          </a:bodyPr>
          <a:lstStyle/>
          <a:p>
            <a:r>
              <a:rPr lang="en-US" dirty="0">
                <a:solidFill>
                  <a:srgbClr val="FFFFFF"/>
                </a:solidFill>
                <a:latin typeface="Twinkl Cursive Looped" panose="02000000000000000000" pitchFamily="2" charset="0"/>
              </a:rPr>
              <a:t>Problem solving team challenge</a:t>
            </a:r>
          </a:p>
        </p:txBody>
      </p:sp>
      <p:pic>
        <p:nvPicPr>
          <p:cNvPr id="1026" name="Picture 2" descr="Fox, Chicken and corn river crossing popular puzzle | Puzzle Fry">
            <a:extLst>
              <a:ext uri="{FF2B5EF4-FFF2-40B4-BE49-F238E27FC236}">
                <a16:creationId xmlns:a16="http://schemas.microsoft.com/office/drawing/2014/main" xmlns="" id="{9CE651C2-6120-4314-80B9-EE835B5EBEB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83" r="2209" b="-3"/>
          <a:stretch/>
        </p:blipFill>
        <p:spPr bwMode="auto">
          <a:xfrm>
            <a:off x="327547" y="2454903"/>
            <a:ext cx="7058306" cy="4080254"/>
          </a:xfrm>
          <a:prstGeom prst="rect">
            <a:avLst/>
          </a:prstGeom>
          <a:noFill/>
          <a:extLst>
            <a:ext uri="{909E8E84-426E-40DD-AFC4-6F175D3DCCD1}">
              <a14:hiddenFill xmlns:a14="http://schemas.microsoft.com/office/drawing/2010/main">
                <a:solidFill>
                  <a:srgbClr val="FFFFFF"/>
                </a:solidFill>
              </a14:hiddenFill>
            </a:ext>
          </a:extLst>
        </p:spPr>
      </p:pic>
      <p:sp>
        <p:nvSpPr>
          <p:cNvPr id="1032" name="Rectangle 75">
            <a:extLst>
              <a:ext uri="{FF2B5EF4-FFF2-40B4-BE49-F238E27FC236}">
                <a16:creationId xmlns:a16="http://schemas.microsoft.com/office/drawing/2014/main" xmlns="" id="{73ED6512-6858-4552-B699-9A97FE9A4EA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556975" y="321732"/>
            <a:ext cx="431329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3"/>
          <p:cNvSpPr>
            <a:spLocks noChangeArrowheads="1"/>
          </p:cNvSpPr>
          <p:nvPr/>
        </p:nvSpPr>
        <p:spPr bwMode="auto">
          <a:xfrm>
            <a:off x="8029319" y="689810"/>
            <a:ext cx="3424739" cy="5342021"/>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fontScale="92500"/>
          </a:bodyPr>
          <a:lstStyle/>
          <a:p>
            <a:pPr lvl="0" indent="-228600" fontAlgn="base">
              <a:lnSpc>
                <a:spcPct val="90000"/>
              </a:lnSpc>
              <a:spcBef>
                <a:spcPct val="0"/>
              </a:spcBef>
              <a:spcAft>
                <a:spcPts val="600"/>
              </a:spcAft>
              <a:buFont typeface="Arial" panose="020B0604020202020204" pitchFamily="34" charset="0"/>
              <a:buChar char="•"/>
            </a:pPr>
            <a:r>
              <a:rPr lang="en-US" altLang="en-US" sz="2400" dirty="0">
                <a:solidFill>
                  <a:srgbClr val="FFFFFF"/>
                </a:solidFill>
                <a:latin typeface="Twinkl Cursive Looped" panose="02000000000000000000" pitchFamily="2" charset="0"/>
              </a:rPr>
              <a:t>A man has to get a fox, a chicken, and a sack of </a:t>
            </a:r>
            <a:r>
              <a:rPr lang="en-US" altLang="en-US" sz="2400" dirty="0" smtClean="0">
                <a:solidFill>
                  <a:srgbClr val="FFFFFF"/>
                </a:solidFill>
                <a:latin typeface="Twinkl Cursive Looped" panose="02000000000000000000" pitchFamily="2" charset="0"/>
              </a:rPr>
              <a:t>grain </a:t>
            </a:r>
            <a:r>
              <a:rPr lang="en-US" altLang="en-US" sz="2400" dirty="0">
                <a:solidFill>
                  <a:srgbClr val="FFFFFF"/>
                </a:solidFill>
                <a:latin typeface="Twinkl Cursive Looped" panose="02000000000000000000" pitchFamily="2" charset="0"/>
              </a:rPr>
              <a:t>across a river.</a:t>
            </a:r>
          </a:p>
          <a:p>
            <a:pPr lvl="0" indent="-228600" fontAlgn="base">
              <a:lnSpc>
                <a:spcPct val="90000"/>
              </a:lnSpc>
              <a:spcBef>
                <a:spcPct val="0"/>
              </a:spcBef>
              <a:spcAft>
                <a:spcPts val="600"/>
              </a:spcAft>
              <a:buFont typeface="Arial" panose="020B0604020202020204" pitchFamily="34" charset="0"/>
              <a:buChar char="•"/>
            </a:pPr>
            <a:r>
              <a:rPr lang="en-US" altLang="en-US" sz="2400" dirty="0">
                <a:solidFill>
                  <a:srgbClr val="FFFFFF"/>
                </a:solidFill>
                <a:latin typeface="Twinkl Cursive Looped" panose="02000000000000000000" pitchFamily="2" charset="0"/>
              </a:rPr>
              <a:t>He has a rowboat, and it can only carry him and one other thing.</a:t>
            </a:r>
          </a:p>
          <a:p>
            <a:pPr marL="0" marR="0" lvl="0" indent="-228600" fontAlgn="base">
              <a:lnSpc>
                <a:spcPct val="90000"/>
              </a:lnSpc>
              <a:spcBef>
                <a:spcPct val="0"/>
              </a:spcBef>
              <a:spcAft>
                <a:spcPts val="600"/>
              </a:spcAft>
              <a:buClrTx/>
              <a:buSzTx/>
              <a:buFont typeface="Arial" panose="020B0604020202020204" pitchFamily="34" charset="0"/>
              <a:buChar char="•"/>
              <a:tabLst/>
            </a:pPr>
            <a:r>
              <a:rPr kumimoji="0" lang="en-US" altLang="en-US" sz="2400" b="0" i="0" u="none" strike="noStrike" cap="none" normalizeH="0" baseline="0" dirty="0">
                <a:ln>
                  <a:noFill/>
                </a:ln>
                <a:solidFill>
                  <a:srgbClr val="FFFFFF"/>
                </a:solidFill>
                <a:effectLst/>
                <a:latin typeface="Twinkl Cursive Looped" panose="02000000000000000000" pitchFamily="2" charset="0"/>
              </a:rPr>
              <a:t>If the fox and the chicken are left together, the fox will eat the chicken.</a:t>
            </a:r>
          </a:p>
          <a:p>
            <a:pPr marL="0" marR="0" lvl="0" indent="-228600" fontAlgn="base">
              <a:lnSpc>
                <a:spcPct val="90000"/>
              </a:lnSpc>
              <a:spcBef>
                <a:spcPct val="0"/>
              </a:spcBef>
              <a:spcAft>
                <a:spcPts val="600"/>
              </a:spcAft>
              <a:buClrTx/>
              <a:buSzTx/>
              <a:buFont typeface="Arial" panose="020B0604020202020204" pitchFamily="34" charset="0"/>
              <a:buChar char="•"/>
              <a:tabLst/>
            </a:pPr>
            <a:r>
              <a:rPr kumimoji="0" lang="en-US" altLang="en-US" sz="2400" b="0" i="0" u="none" strike="noStrike" cap="none" normalizeH="0" baseline="0" dirty="0">
                <a:ln>
                  <a:noFill/>
                </a:ln>
                <a:solidFill>
                  <a:srgbClr val="FFFFFF"/>
                </a:solidFill>
                <a:effectLst/>
                <a:latin typeface="Twinkl Cursive Looped" panose="02000000000000000000" pitchFamily="2" charset="0"/>
              </a:rPr>
              <a:t>If the chicken and the </a:t>
            </a:r>
            <a:r>
              <a:rPr lang="en-US" altLang="en-US" sz="2400" dirty="0" smtClean="0">
                <a:solidFill>
                  <a:srgbClr val="FFFFFF"/>
                </a:solidFill>
                <a:latin typeface="Twinkl Cursive Looped" panose="02000000000000000000" pitchFamily="2" charset="0"/>
              </a:rPr>
              <a:t>grain</a:t>
            </a:r>
            <a:r>
              <a:rPr kumimoji="0" lang="en-US" altLang="en-US" sz="2400" b="0" i="0" u="none" strike="noStrike" cap="none" normalizeH="0" baseline="0" dirty="0" smtClean="0">
                <a:ln>
                  <a:noFill/>
                </a:ln>
                <a:solidFill>
                  <a:srgbClr val="FFFFFF"/>
                </a:solidFill>
                <a:effectLst/>
                <a:latin typeface="Twinkl Cursive Looped" panose="02000000000000000000" pitchFamily="2" charset="0"/>
              </a:rPr>
              <a:t> </a:t>
            </a:r>
            <a:r>
              <a:rPr kumimoji="0" lang="en-US" altLang="en-US" sz="2400" b="0" i="0" u="none" strike="noStrike" cap="none" normalizeH="0" baseline="0" dirty="0">
                <a:ln>
                  <a:noFill/>
                </a:ln>
                <a:solidFill>
                  <a:srgbClr val="FFFFFF"/>
                </a:solidFill>
                <a:effectLst/>
                <a:latin typeface="Twinkl Cursive Looped" panose="02000000000000000000" pitchFamily="2" charset="0"/>
              </a:rPr>
              <a:t>are left together, the chicken will eat the </a:t>
            </a:r>
            <a:r>
              <a:rPr lang="en-US" altLang="en-US" sz="2400" dirty="0" smtClean="0">
                <a:solidFill>
                  <a:srgbClr val="FFFFFF"/>
                </a:solidFill>
                <a:latin typeface="Twinkl Cursive Looped" panose="02000000000000000000" pitchFamily="2" charset="0"/>
              </a:rPr>
              <a:t>grain</a:t>
            </a:r>
            <a:r>
              <a:rPr kumimoji="0" lang="en-US" altLang="en-US" sz="2400" b="0" i="0" u="none" strike="noStrike" cap="none" normalizeH="0" baseline="0" dirty="0" smtClean="0">
                <a:ln>
                  <a:noFill/>
                </a:ln>
                <a:solidFill>
                  <a:srgbClr val="FFFFFF"/>
                </a:solidFill>
                <a:effectLst/>
                <a:latin typeface="Twinkl Cursive Looped" panose="02000000000000000000" pitchFamily="2" charset="0"/>
              </a:rPr>
              <a:t>.</a:t>
            </a:r>
          </a:p>
          <a:p>
            <a:pPr marL="0" marR="0" lvl="0" indent="-228600" fontAlgn="base">
              <a:lnSpc>
                <a:spcPct val="90000"/>
              </a:lnSpc>
              <a:spcBef>
                <a:spcPct val="0"/>
              </a:spcBef>
              <a:spcAft>
                <a:spcPts val="600"/>
              </a:spcAft>
              <a:buClrTx/>
              <a:buSzTx/>
              <a:buFont typeface="Arial" panose="020B0604020202020204" pitchFamily="34" charset="0"/>
              <a:buChar char="•"/>
              <a:tabLst/>
            </a:pPr>
            <a:endParaRPr kumimoji="0" lang="en-US" altLang="en-US" sz="2400" b="0" i="0" u="none" strike="noStrike" cap="none" normalizeH="0" baseline="0" dirty="0">
              <a:ln>
                <a:noFill/>
              </a:ln>
              <a:solidFill>
                <a:srgbClr val="FFFFFF"/>
              </a:solidFill>
              <a:effectLst/>
              <a:latin typeface="Twinkl Cursive Looped" panose="02000000000000000000" pitchFamily="2" charset="0"/>
            </a:endParaRPr>
          </a:p>
          <a:p>
            <a:pPr marR="0" lvl="0" algn="ctr" fontAlgn="base">
              <a:lnSpc>
                <a:spcPct val="90000"/>
              </a:lnSpc>
              <a:spcBef>
                <a:spcPct val="0"/>
              </a:spcBef>
              <a:spcAft>
                <a:spcPts val="600"/>
              </a:spcAft>
              <a:buClrTx/>
              <a:buSzTx/>
              <a:tabLst/>
            </a:pPr>
            <a:r>
              <a:rPr kumimoji="0" lang="en-US" altLang="en-US" sz="2400" b="1" i="0" u="none" strike="noStrike" cap="none" normalizeH="0" baseline="0" dirty="0">
                <a:ln>
                  <a:noFill/>
                </a:ln>
                <a:solidFill>
                  <a:srgbClr val="FFFFFF"/>
                </a:solidFill>
                <a:effectLst/>
                <a:latin typeface="Twinkl Cursive Looped" panose="02000000000000000000" pitchFamily="2" charset="0"/>
              </a:rPr>
              <a:t>How does the man do it?</a:t>
            </a:r>
            <a:endParaRPr kumimoji="0" lang="en-US" altLang="en-US" sz="2400" b="0" i="0" u="none" strike="noStrike" cap="none" normalizeH="0" baseline="0" dirty="0">
              <a:ln>
                <a:noFill/>
              </a:ln>
              <a:solidFill>
                <a:srgbClr val="FFFFFF"/>
              </a:solidFill>
              <a:effectLst/>
              <a:latin typeface="Twinkl Cursive Looped" panose="02000000000000000000" pitchFamily="2" charset="0"/>
            </a:endParaRPr>
          </a:p>
        </p:txBody>
      </p:sp>
    </p:spTree>
    <p:extLst>
      <p:ext uri="{BB962C8B-B14F-4D97-AF65-F5344CB8AC3E}">
        <p14:creationId xmlns:p14="http://schemas.microsoft.com/office/powerpoint/2010/main" val="9464513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CF0FF9-09B0-4B28-B9CB-F90CC73CF1FD}"/>
              </a:ext>
            </a:extLst>
          </p:cNvPr>
          <p:cNvSpPr>
            <a:spLocks noGrp="1"/>
          </p:cNvSpPr>
          <p:nvPr>
            <p:ph type="title"/>
          </p:nvPr>
        </p:nvSpPr>
        <p:spPr>
          <a:xfrm>
            <a:off x="838200" y="157327"/>
            <a:ext cx="10515600" cy="756104"/>
          </a:xfrm>
        </p:spPr>
        <p:txBody>
          <a:bodyPr/>
          <a:lstStyle/>
          <a:p>
            <a:r>
              <a:rPr lang="en-GB" b="1" u="sng" dirty="0">
                <a:solidFill>
                  <a:srgbClr val="000000"/>
                </a:solidFill>
                <a:latin typeface="Twinkl Cursive Looped" panose="02000000000000000000" pitchFamily="2" charset="0"/>
              </a:rPr>
              <a:t>Questions to ask about your thinking:</a:t>
            </a:r>
            <a:endParaRPr lang="en-GB" dirty="0">
              <a:latin typeface="Twinkl Cursive Looped" panose="02000000000000000000" pitchFamily="2" charset="0"/>
            </a:endParaRPr>
          </a:p>
        </p:txBody>
      </p:sp>
      <p:graphicFrame>
        <p:nvGraphicFramePr>
          <p:cNvPr id="5" name="Table 4">
            <a:extLst>
              <a:ext uri="{FF2B5EF4-FFF2-40B4-BE49-F238E27FC236}">
                <a16:creationId xmlns:a16="http://schemas.microsoft.com/office/drawing/2014/main" xmlns="" id="{FCA1BD8D-A464-49EF-A956-1B19C820E0F4}"/>
              </a:ext>
            </a:extLst>
          </p:cNvPr>
          <p:cNvGraphicFramePr>
            <a:graphicFrameLocks noGrp="1"/>
          </p:cNvGraphicFramePr>
          <p:nvPr>
            <p:extLst>
              <p:ext uri="{D42A27DB-BD31-4B8C-83A1-F6EECF244321}">
                <p14:modId xmlns:p14="http://schemas.microsoft.com/office/powerpoint/2010/main" val="4066147882"/>
              </p:ext>
            </p:extLst>
          </p:nvPr>
        </p:nvGraphicFramePr>
        <p:xfrm>
          <a:off x="283026" y="1020380"/>
          <a:ext cx="10515600" cy="5523172"/>
        </p:xfrm>
        <a:graphic>
          <a:graphicData uri="http://schemas.openxmlformats.org/drawingml/2006/table">
            <a:tbl>
              <a:tblPr/>
              <a:tblGrid>
                <a:gridCol w="10515600">
                  <a:extLst>
                    <a:ext uri="{9D8B030D-6E8A-4147-A177-3AD203B41FA5}">
                      <a16:colId xmlns:a16="http://schemas.microsoft.com/office/drawing/2014/main" xmlns="" val="4239199711"/>
                    </a:ext>
                  </a:extLst>
                </a:gridCol>
              </a:tblGrid>
              <a:tr h="4351338">
                <a:tc>
                  <a:txBody>
                    <a:bodyPr/>
                    <a:lstStyle/>
                    <a:p>
                      <a:pPr marL="457200" indent="-457200">
                        <a:buFont typeface="+mj-lt"/>
                        <a:buAutoNum type="arabicPeriod"/>
                      </a:pPr>
                      <a:r>
                        <a:rPr lang="en-GB" sz="2400" b="0" dirty="0">
                          <a:solidFill>
                            <a:srgbClr val="0070C0"/>
                          </a:solidFill>
                          <a:effectLst/>
                          <a:latin typeface="Twinkl Cursive Looped" panose="02000000000000000000" pitchFamily="2" charset="0"/>
                        </a:rPr>
                        <a:t>Roles </a:t>
                      </a:r>
                    </a:p>
                    <a:p>
                      <a:pPr marL="914400" lvl="1" indent="-457200">
                        <a:buFont typeface="+mj-lt"/>
                        <a:buAutoNum type="alphaLcParenR"/>
                      </a:pPr>
                      <a:r>
                        <a:rPr lang="en-GB" sz="2400" b="0" dirty="0">
                          <a:solidFill>
                            <a:srgbClr val="000000"/>
                          </a:solidFill>
                          <a:effectLst/>
                          <a:latin typeface="Twinkl Cursive Looped" panose="02000000000000000000" pitchFamily="2" charset="0"/>
                        </a:rPr>
                        <a:t>Are you helping the group move forwards? </a:t>
                      </a:r>
                    </a:p>
                    <a:p>
                      <a:pPr marL="914400" lvl="1" indent="-457200">
                        <a:buFont typeface="+mj-lt"/>
                        <a:buAutoNum type="alphaLcParenR"/>
                      </a:pPr>
                      <a:r>
                        <a:rPr lang="en-GB" sz="2400" b="0" dirty="0">
                          <a:solidFill>
                            <a:srgbClr val="000000"/>
                          </a:solidFill>
                          <a:effectLst/>
                          <a:latin typeface="Twinkl Cursive Looped" panose="02000000000000000000" pitchFamily="2" charset="0"/>
                        </a:rPr>
                        <a:t>What role are you playing?  What role is needed?</a:t>
                      </a:r>
                    </a:p>
                    <a:p>
                      <a:pPr marL="457200" indent="-457200">
                        <a:buFont typeface="+mj-lt"/>
                        <a:buAutoNum type="arabicPeriod"/>
                      </a:pPr>
                      <a:r>
                        <a:rPr lang="en-GB" sz="2400" b="1" dirty="0">
                          <a:solidFill>
                            <a:srgbClr val="0070C0"/>
                          </a:solidFill>
                          <a:effectLst/>
                          <a:latin typeface="Twinkl Cursive Looped" panose="02000000000000000000" pitchFamily="2" charset="0"/>
                        </a:rPr>
                        <a:t>Purpose </a:t>
                      </a:r>
                    </a:p>
                    <a:p>
                      <a:pPr marL="914400" lvl="1" indent="-457200">
                        <a:buFont typeface="+mj-lt"/>
                        <a:buAutoNum type="alphaLcParenR"/>
                      </a:pPr>
                      <a:r>
                        <a:rPr lang="en-GB" sz="2400" b="1" dirty="0">
                          <a:solidFill>
                            <a:srgbClr val="000000"/>
                          </a:solidFill>
                          <a:effectLst/>
                          <a:latin typeface="Twinkl Cursive Looped" panose="02000000000000000000" pitchFamily="2" charset="0"/>
                        </a:rPr>
                        <a:t>What is the group's purpose? </a:t>
                      </a:r>
                    </a:p>
                    <a:p>
                      <a:pPr marL="914400" lvl="1" indent="-457200">
                        <a:buFont typeface="+mj-lt"/>
                        <a:buAutoNum type="alphaLcParenR"/>
                      </a:pPr>
                      <a:r>
                        <a:rPr lang="en-GB" sz="2400" b="1" dirty="0">
                          <a:solidFill>
                            <a:srgbClr val="000000"/>
                          </a:solidFill>
                          <a:effectLst/>
                          <a:latin typeface="Twinkl Cursive Looped" panose="02000000000000000000" pitchFamily="2" charset="0"/>
                        </a:rPr>
                        <a:t>What goals are you working towards? </a:t>
                      </a:r>
                    </a:p>
                    <a:p>
                      <a:pPr marL="457200" indent="-457200">
                        <a:buFont typeface="+mj-lt"/>
                        <a:buAutoNum type="arabicPeriod"/>
                      </a:pPr>
                      <a:r>
                        <a:rPr lang="en-GB" sz="2400" dirty="0">
                          <a:solidFill>
                            <a:srgbClr val="0070C0"/>
                          </a:solidFill>
                          <a:effectLst/>
                          <a:latin typeface="Twinkl Cursive Looped" panose="02000000000000000000" pitchFamily="2" charset="0"/>
                        </a:rPr>
                        <a:t>Reflection</a:t>
                      </a:r>
                      <a:r>
                        <a:rPr lang="en-GB" sz="2400" baseline="0" dirty="0">
                          <a:solidFill>
                            <a:srgbClr val="0070C0"/>
                          </a:solidFill>
                          <a:effectLst/>
                          <a:latin typeface="Twinkl Cursive Looped" panose="02000000000000000000" pitchFamily="2" charset="0"/>
                        </a:rPr>
                        <a:t> </a:t>
                      </a:r>
                    </a:p>
                    <a:p>
                      <a:pPr marL="914400" lvl="1" indent="-457200">
                        <a:buFont typeface="+mj-lt"/>
                        <a:buAutoNum type="alphaLcParenR"/>
                      </a:pPr>
                      <a:r>
                        <a:rPr lang="en-GB" sz="2400" dirty="0">
                          <a:solidFill>
                            <a:srgbClr val="000000"/>
                          </a:solidFill>
                          <a:effectLst/>
                          <a:latin typeface="Twinkl Cursive Looped" panose="02000000000000000000" pitchFamily="2" charset="0"/>
                        </a:rPr>
                        <a:t>What have we achieved? </a:t>
                      </a:r>
                    </a:p>
                    <a:p>
                      <a:pPr marL="914400" lvl="1" indent="-457200">
                        <a:buFont typeface="+mj-lt"/>
                        <a:buAutoNum type="alphaLcParenR"/>
                      </a:pPr>
                      <a:r>
                        <a:rPr lang="en-GB" sz="2400" dirty="0">
                          <a:solidFill>
                            <a:srgbClr val="000000"/>
                          </a:solidFill>
                          <a:effectLst/>
                          <a:latin typeface="Twinkl Cursive Looped" panose="02000000000000000000" pitchFamily="2" charset="0"/>
                        </a:rPr>
                        <a:t>What have we learned?</a:t>
                      </a:r>
                    </a:p>
                    <a:p>
                      <a:pPr marL="914400" lvl="1" indent="-457200">
                        <a:buFont typeface="+mj-lt"/>
                        <a:buAutoNum type="alphaLcParenR"/>
                      </a:pPr>
                      <a:r>
                        <a:rPr lang="en-GB" sz="2400" dirty="0">
                          <a:solidFill>
                            <a:srgbClr val="000000"/>
                          </a:solidFill>
                          <a:effectLst/>
                          <a:latin typeface="Twinkl Cursive Looped" panose="02000000000000000000" pitchFamily="2" charset="0"/>
                        </a:rPr>
                        <a:t>What is the next step? </a:t>
                      </a:r>
                    </a:p>
                    <a:p>
                      <a:pPr marL="914400" lvl="1" indent="-457200">
                        <a:buFont typeface="+mj-lt"/>
                        <a:buAutoNum type="alphaLcParenR"/>
                      </a:pPr>
                      <a:r>
                        <a:rPr lang="en-GB" sz="2400" dirty="0">
                          <a:solidFill>
                            <a:srgbClr val="000000"/>
                          </a:solidFill>
                          <a:effectLst/>
                          <a:latin typeface="Twinkl Cursive Looped" panose="02000000000000000000" pitchFamily="2" charset="0"/>
                        </a:rPr>
                        <a:t>What problems did we face?</a:t>
                      </a:r>
                    </a:p>
                    <a:p>
                      <a:pPr marL="457200" indent="-457200">
                        <a:buFont typeface="+mj-lt"/>
                        <a:buAutoNum type="arabicPeriod"/>
                      </a:pPr>
                      <a:r>
                        <a:rPr lang="en-GB" sz="2400" dirty="0">
                          <a:solidFill>
                            <a:srgbClr val="0070C0"/>
                          </a:solidFill>
                          <a:effectLst/>
                          <a:latin typeface="Twinkl Cursive Looped" panose="02000000000000000000" pitchFamily="2" charset="0"/>
                        </a:rPr>
                        <a:t>Next steps </a:t>
                      </a:r>
                    </a:p>
                    <a:p>
                      <a:pPr marL="914400" lvl="1" indent="-457200">
                        <a:buFont typeface="+mj-lt"/>
                        <a:buAutoNum type="alphaLcParenR"/>
                      </a:pPr>
                      <a:r>
                        <a:rPr lang="en-GB" sz="2400" dirty="0">
                          <a:solidFill>
                            <a:srgbClr val="000000"/>
                          </a:solidFill>
                          <a:effectLst/>
                          <a:latin typeface="Twinkl Cursive Looped" panose="02000000000000000000" pitchFamily="2" charset="0"/>
                        </a:rPr>
                        <a:t>Are you all agreeing too easily? </a:t>
                      </a:r>
                    </a:p>
                    <a:p>
                      <a:pPr marL="914400" lvl="1" indent="-457200">
                        <a:buFont typeface="+mj-lt"/>
                        <a:buAutoNum type="alphaLcParenR"/>
                      </a:pPr>
                      <a:r>
                        <a:rPr lang="en-GB" sz="2400" dirty="0">
                          <a:solidFill>
                            <a:srgbClr val="000000"/>
                          </a:solidFill>
                          <a:effectLst/>
                          <a:latin typeface="Twinkl Cursive Looped" panose="02000000000000000000" pitchFamily="2" charset="0"/>
                        </a:rPr>
                        <a:t>Are we all sharing our ideas?  </a:t>
                      </a:r>
                    </a:p>
                    <a:p>
                      <a:pPr marL="914400" lvl="1" indent="-457200">
                        <a:buFont typeface="+mj-lt"/>
                        <a:buAutoNum type="alphaLcParenR"/>
                      </a:pPr>
                      <a:r>
                        <a:rPr lang="en-GB" sz="2400" dirty="0">
                          <a:solidFill>
                            <a:srgbClr val="000000"/>
                          </a:solidFill>
                          <a:effectLst/>
                          <a:latin typeface="Twinkl Cursive Looped" panose="02000000000000000000" pitchFamily="2" charset="0"/>
                        </a:rPr>
                        <a:t>Have we tested our ideas?</a:t>
                      </a:r>
                      <a:endParaRPr lang="en-GB" sz="1100" dirty="0">
                        <a:effectLst/>
                        <a:latin typeface="Twinkl Cursive Looped" panose="02000000000000000000" pitchFamily="2" charset="0"/>
                      </a:endParaRPr>
                    </a:p>
                  </a:txBody>
                  <a:tcPr marL="36772" marR="36772" marT="18386" marB="18386" anchor="ctr">
                    <a:lnL>
                      <a:noFill/>
                    </a:lnL>
                    <a:lnR>
                      <a:noFill/>
                    </a:lnR>
                    <a:lnT>
                      <a:noFill/>
                    </a:lnT>
                    <a:lnB>
                      <a:noFill/>
                    </a:lnB>
                  </a:tcPr>
                </a:tc>
                <a:extLst>
                  <a:ext uri="{0D108BD9-81ED-4DB2-BD59-A6C34878D82A}">
                    <a16:rowId xmlns:a16="http://schemas.microsoft.com/office/drawing/2014/main" xmlns="" val="1523044980"/>
                  </a:ext>
                </a:extLst>
              </a:tr>
            </a:tbl>
          </a:graphicData>
        </a:graphic>
      </p:graphicFrame>
      <p:pic>
        <p:nvPicPr>
          <p:cNvPr id="3" name="Picture 2"/>
          <p:cNvPicPr>
            <a:picLocks noChangeAspect="1"/>
          </p:cNvPicPr>
          <p:nvPr/>
        </p:nvPicPr>
        <p:blipFill>
          <a:blip r:embed="rId2"/>
          <a:stretch>
            <a:fillRect/>
          </a:stretch>
        </p:blipFill>
        <p:spPr>
          <a:xfrm>
            <a:off x="6096000" y="3292298"/>
            <a:ext cx="6002344" cy="3453729"/>
          </a:xfrm>
          <a:prstGeom prst="rect">
            <a:avLst/>
          </a:prstGeom>
        </p:spPr>
      </p:pic>
    </p:spTree>
    <p:extLst>
      <p:ext uri="{BB962C8B-B14F-4D97-AF65-F5344CB8AC3E}">
        <p14:creationId xmlns:p14="http://schemas.microsoft.com/office/powerpoint/2010/main" val="41377609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CF0FF9-09B0-4B28-B9CB-F90CC73CF1FD}"/>
              </a:ext>
            </a:extLst>
          </p:cNvPr>
          <p:cNvSpPr>
            <a:spLocks noGrp="1"/>
          </p:cNvSpPr>
          <p:nvPr>
            <p:ph type="title"/>
          </p:nvPr>
        </p:nvSpPr>
        <p:spPr>
          <a:xfrm>
            <a:off x="838200" y="157327"/>
            <a:ext cx="10515600" cy="756104"/>
          </a:xfrm>
        </p:spPr>
        <p:txBody>
          <a:bodyPr/>
          <a:lstStyle/>
          <a:p>
            <a:r>
              <a:rPr lang="en-GB" b="1" u="sng" dirty="0">
                <a:solidFill>
                  <a:srgbClr val="000000"/>
                </a:solidFill>
                <a:latin typeface="Twinkl Cursive Looped" panose="02000000000000000000" pitchFamily="2" charset="0"/>
              </a:rPr>
              <a:t>Questions to ask about your thinking:</a:t>
            </a:r>
            <a:endParaRPr lang="en-GB" dirty="0">
              <a:latin typeface="Twinkl Cursive Looped" panose="02000000000000000000" pitchFamily="2" charset="0"/>
            </a:endParaRPr>
          </a:p>
        </p:txBody>
      </p:sp>
      <p:graphicFrame>
        <p:nvGraphicFramePr>
          <p:cNvPr id="5" name="Table 4">
            <a:extLst>
              <a:ext uri="{FF2B5EF4-FFF2-40B4-BE49-F238E27FC236}">
                <a16:creationId xmlns:a16="http://schemas.microsoft.com/office/drawing/2014/main" xmlns="" id="{FCA1BD8D-A464-49EF-A956-1B19C820E0F4}"/>
              </a:ext>
            </a:extLst>
          </p:cNvPr>
          <p:cNvGraphicFramePr>
            <a:graphicFrameLocks noGrp="1"/>
          </p:cNvGraphicFramePr>
          <p:nvPr>
            <p:extLst>
              <p:ext uri="{D42A27DB-BD31-4B8C-83A1-F6EECF244321}">
                <p14:modId xmlns:p14="http://schemas.microsoft.com/office/powerpoint/2010/main" val="2088313511"/>
              </p:ext>
            </p:extLst>
          </p:nvPr>
        </p:nvGraphicFramePr>
        <p:xfrm>
          <a:off x="283026" y="1020380"/>
          <a:ext cx="10515600" cy="5523172"/>
        </p:xfrm>
        <a:graphic>
          <a:graphicData uri="http://schemas.openxmlformats.org/drawingml/2006/table">
            <a:tbl>
              <a:tblPr/>
              <a:tblGrid>
                <a:gridCol w="10515600">
                  <a:extLst>
                    <a:ext uri="{9D8B030D-6E8A-4147-A177-3AD203B41FA5}">
                      <a16:colId xmlns:a16="http://schemas.microsoft.com/office/drawing/2014/main" xmlns="" val="4239199711"/>
                    </a:ext>
                  </a:extLst>
                </a:gridCol>
              </a:tblGrid>
              <a:tr h="4351338">
                <a:tc>
                  <a:txBody>
                    <a:bodyPr/>
                    <a:lstStyle/>
                    <a:p>
                      <a:pPr marL="457200" indent="-457200">
                        <a:buFont typeface="+mj-lt"/>
                        <a:buAutoNum type="arabicPeriod"/>
                      </a:pPr>
                      <a:r>
                        <a:rPr lang="en-GB" sz="2400" b="0" dirty="0">
                          <a:solidFill>
                            <a:srgbClr val="0070C0"/>
                          </a:solidFill>
                          <a:effectLst/>
                          <a:latin typeface="Twinkl Cursive Looped" panose="02000000000000000000" pitchFamily="2" charset="0"/>
                        </a:rPr>
                        <a:t>Roles </a:t>
                      </a:r>
                    </a:p>
                    <a:p>
                      <a:pPr marL="914400" lvl="1" indent="-457200">
                        <a:buFont typeface="+mj-lt"/>
                        <a:buAutoNum type="alphaLcParenR"/>
                      </a:pPr>
                      <a:r>
                        <a:rPr lang="en-GB" sz="2400" b="0" dirty="0">
                          <a:solidFill>
                            <a:srgbClr val="000000"/>
                          </a:solidFill>
                          <a:effectLst/>
                          <a:latin typeface="Twinkl Cursive Looped" panose="02000000000000000000" pitchFamily="2" charset="0"/>
                        </a:rPr>
                        <a:t>Are you helping the group move forwards? </a:t>
                      </a:r>
                    </a:p>
                    <a:p>
                      <a:pPr marL="914400" lvl="1" indent="-457200">
                        <a:buFont typeface="+mj-lt"/>
                        <a:buAutoNum type="alphaLcParenR"/>
                      </a:pPr>
                      <a:r>
                        <a:rPr lang="en-GB" sz="2400" b="0" dirty="0">
                          <a:solidFill>
                            <a:srgbClr val="000000"/>
                          </a:solidFill>
                          <a:effectLst/>
                          <a:latin typeface="Twinkl Cursive Looped" panose="02000000000000000000" pitchFamily="2" charset="0"/>
                        </a:rPr>
                        <a:t>What role are you playing?  What role is needed?</a:t>
                      </a:r>
                    </a:p>
                    <a:p>
                      <a:pPr marL="457200" indent="-457200">
                        <a:buFont typeface="+mj-lt"/>
                        <a:buAutoNum type="arabicPeriod"/>
                      </a:pPr>
                      <a:r>
                        <a:rPr lang="en-GB" sz="2400" b="0" dirty="0">
                          <a:solidFill>
                            <a:srgbClr val="0070C0"/>
                          </a:solidFill>
                          <a:effectLst/>
                          <a:latin typeface="Twinkl Cursive Looped" panose="02000000000000000000" pitchFamily="2" charset="0"/>
                        </a:rPr>
                        <a:t>Purpose </a:t>
                      </a:r>
                    </a:p>
                    <a:p>
                      <a:pPr marL="914400" lvl="1" indent="-457200">
                        <a:buFont typeface="+mj-lt"/>
                        <a:buAutoNum type="alphaLcParenR"/>
                      </a:pPr>
                      <a:r>
                        <a:rPr lang="en-GB" sz="2400" b="0" dirty="0">
                          <a:solidFill>
                            <a:srgbClr val="000000"/>
                          </a:solidFill>
                          <a:effectLst/>
                          <a:latin typeface="Twinkl Cursive Looped" panose="02000000000000000000" pitchFamily="2" charset="0"/>
                        </a:rPr>
                        <a:t>What is the group's purpose? </a:t>
                      </a:r>
                    </a:p>
                    <a:p>
                      <a:pPr marL="914400" lvl="1" indent="-457200">
                        <a:buFont typeface="+mj-lt"/>
                        <a:buAutoNum type="alphaLcParenR"/>
                      </a:pPr>
                      <a:r>
                        <a:rPr lang="en-GB" sz="2400" b="0" dirty="0">
                          <a:solidFill>
                            <a:srgbClr val="000000"/>
                          </a:solidFill>
                          <a:effectLst/>
                          <a:latin typeface="Twinkl Cursive Looped" panose="02000000000000000000" pitchFamily="2" charset="0"/>
                        </a:rPr>
                        <a:t>What goals are you working towards? </a:t>
                      </a:r>
                    </a:p>
                    <a:p>
                      <a:pPr marL="457200" indent="-457200">
                        <a:buFont typeface="+mj-lt"/>
                        <a:buAutoNum type="arabicPeriod"/>
                      </a:pPr>
                      <a:r>
                        <a:rPr lang="en-GB" sz="2400" b="1" dirty="0">
                          <a:solidFill>
                            <a:srgbClr val="0070C0"/>
                          </a:solidFill>
                          <a:effectLst/>
                          <a:latin typeface="Twinkl Cursive Looped" panose="02000000000000000000" pitchFamily="2" charset="0"/>
                        </a:rPr>
                        <a:t>Reflection</a:t>
                      </a:r>
                      <a:r>
                        <a:rPr lang="en-GB" sz="2400" b="1" baseline="0" dirty="0">
                          <a:solidFill>
                            <a:srgbClr val="0070C0"/>
                          </a:solidFill>
                          <a:effectLst/>
                          <a:latin typeface="Twinkl Cursive Looped" panose="02000000000000000000" pitchFamily="2" charset="0"/>
                        </a:rPr>
                        <a:t> </a:t>
                      </a:r>
                    </a:p>
                    <a:p>
                      <a:pPr marL="914400" lvl="1" indent="-457200">
                        <a:buFont typeface="+mj-lt"/>
                        <a:buAutoNum type="alphaLcParenR"/>
                      </a:pPr>
                      <a:r>
                        <a:rPr lang="en-GB" sz="2400" b="1" dirty="0">
                          <a:solidFill>
                            <a:srgbClr val="000000"/>
                          </a:solidFill>
                          <a:effectLst/>
                          <a:latin typeface="Twinkl Cursive Looped" panose="02000000000000000000" pitchFamily="2" charset="0"/>
                        </a:rPr>
                        <a:t>What have we achieved? </a:t>
                      </a:r>
                    </a:p>
                    <a:p>
                      <a:pPr marL="914400" lvl="1" indent="-457200">
                        <a:buFont typeface="+mj-lt"/>
                        <a:buAutoNum type="alphaLcParenR"/>
                      </a:pPr>
                      <a:r>
                        <a:rPr lang="en-GB" sz="2400" b="1" dirty="0">
                          <a:solidFill>
                            <a:srgbClr val="000000"/>
                          </a:solidFill>
                          <a:effectLst/>
                          <a:latin typeface="Twinkl Cursive Looped" panose="02000000000000000000" pitchFamily="2" charset="0"/>
                        </a:rPr>
                        <a:t>What have we learned?</a:t>
                      </a:r>
                    </a:p>
                    <a:p>
                      <a:pPr marL="914400" lvl="1" indent="-457200">
                        <a:buFont typeface="+mj-lt"/>
                        <a:buAutoNum type="alphaLcParenR"/>
                      </a:pPr>
                      <a:r>
                        <a:rPr lang="en-GB" sz="2400" b="1" dirty="0">
                          <a:solidFill>
                            <a:srgbClr val="000000"/>
                          </a:solidFill>
                          <a:effectLst/>
                          <a:latin typeface="Twinkl Cursive Looped" panose="02000000000000000000" pitchFamily="2" charset="0"/>
                        </a:rPr>
                        <a:t>What is the next step? </a:t>
                      </a:r>
                    </a:p>
                    <a:p>
                      <a:pPr marL="914400" lvl="1" indent="-457200">
                        <a:buFont typeface="+mj-lt"/>
                        <a:buAutoNum type="alphaLcParenR"/>
                      </a:pPr>
                      <a:r>
                        <a:rPr lang="en-GB" sz="2400" b="1" dirty="0">
                          <a:solidFill>
                            <a:srgbClr val="000000"/>
                          </a:solidFill>
                          <a:effectLst/>
                          <a:latin typeface="Twinkl Cursive Looped" panose="02000000000000000000" pitchFamily="2" charset="0"/>
                        </a:rPr>
                        <a:t>What problems did we face?</a:t>
                      </a:r>
                    </a:p>
                    <a:p>
                      <a:pPr marL="457200" indent="-457200">
                        <a:buFont typeface="+mj-lt"/>
                        <a:buAutoNum type="arabicPeriod"/>
                      </a:pPr>
                      <a:r>
                        <a:rPr lang="en-GB" sz="2400" dirty="0">
                          <a:solidFill>
                            <a:srgbClr val="0070C0"/>
                          </a:solidFill>
                          <a:effectLst/>
                          <a:latin typeface="Twinkl Cursive Looped" panose="02000000000000000000" pitchFamily="2" charset="0"/>
                        </a:rPr>
                        <a:t>Next steps </a:t>
                      </a:r>
                    </a:p>
                    <a:p>
                      <a:pPr marL="914400" lvl="1" indent="-457200">
                        <a:buFont typeface="+mj-lt"/>
                        <a:buAutoNum type="alphaLcParenR"/>
                      </a:pPr>
                      <a:r>
                        <a:rPr lang="en-GB" sz="2400" dirty="0">
                          <a:solidFill>
                            <a:srgbClr val="000000"/>
                          </a:solidFill>
                          <a:effectLst/>
                          <a:latin typeface="Twinkl Cursive Looped" panose="02000000000000000000" pitchFamily="2" charset="0"/>
                        </a:rPr>
                        <a:t>Are you all agreeing too easily? </a:t>
                      </a:r>
                    </a:p>
                    <a:p>
                      <a:pPr marL="914400" lvl="1" indent="-457200">
                        <a:buFont typeface="+mj-lt"/>
                        <a:buAutoNum type="alphaLcParenR"/>
                      </a:pPr>
                      <a:r>
                        <a:rPr lang="en-GB" sz="2400" dirty="0">
                          <a:solidFill>
                            <a:srgbClr val="000000"/>
                          </a:solidFill>
                          <a:effectLst/>
                          <a:latin typeface="Twinkl Cursive Looped" panose="02000000000000000000" pitchFamily="2" charset="0"/>
                        </a:rPr>
                        <a:t>Are we all sharing our ideas?  </a:t>
                      </a:r>
                    </a:p>
                    <a:p>
                      <a:pPr marL="914400" lvl="1" indent="-457200">
                        <a:buFont typeface="+mj-lt"/>
                        <a:buAutoNum type="alphaLcParenR"/>
                      </a:pPr>
                      <a:r>
                        <a:rPr lang="en-GB" sz="2400" dirty="0">
                          <a:solidFill>
                            <a:srgbClr val="000000"/>
                          </a:solidFill>
                          <a:effectLst/>
                          <a:latin typeface="Twinkl Cursive Looped" panose="02000000000000000000" pitchFamily="2" charset="0"/>
                        </a:rPr>
                        <a:t>Have we tested our ideas?</a:t>
                      </a:r>
                      <a:endParaRPr lang="en-GB" sz="1100" dirty="0">
                        <a:effectLst/>
                        <a:latin typeface="Twinkl Cursive Looped" panose="02000000000000000000" pitchFamily="2" charset="0"/>
                      </a:endParaRPr>
                    </a:p>
                  </a:txBody>
                  <a:tcPr marL="36772" marR="36772" marT="18386" marB="18386" anchor="ctr">
                    <a:lnL>
                      <a:noFill/>
                    </a:lnL>
                    <a:lnR>
                      <a:noFill/>
                    </a:lnR>
                    <a:lnT>
                      <a:noFill/>
                    </a:lnT>
                    <a:lnB>
                      <a:noFill/>
                    </a:lnB>
                  </a:tcPr>
                </a:tc>
                <a:extLst>
                  <a:ext uri="{0D108BD9-81ED-4DB2-BD59-A6C34878D82A}">
                    <a16:rowId xmlns:a16="http://schemas.microsoft.com/office/drawing/2014/main" xmlns="" val="1523044980"/>
                  </a:ext>
                </a:extLst>
              </a:tr>
            </a:tbl>
          </a:graphicData>
        </a:graphic>
      </p:graphicFrame>
      <p:pic>
        <p:nvPicPr>
          <p:cNvPr id="3" name="Picture 2"/>
          <p:cNvPicPr>
            <a:picLocks noChangeAspect="1"/>
          </p:cNvPicPr>
          <p:nvPr/>
        </p:nvPicPr>
        <p:blipFill>
          <a:blip r:embed="rId2"/>
          <a:stretch>
            <a:fillRect/>
          </a:stretch>
        </p:blipFill>
        <p:spPr>
          <a:xfrm>
            <a:off x="6096000" y="3292298"/>
            <a:ext cx="6002344" cy="3453729"/>
          </a:xfrm>
          <a:prstGeom prst="rect">
            <a:avLst/>
          </a:prstGeom>
        </p:spPr>
      </p:pic>
    </p:spTree>
    <p:extLst>
      <p:ext uri="{BB962C8B-B14F-4D97-AF65-F5344CB8AC3E}">
        <p14:creationId xmlns:p14="http://schemas.microsoft.com/office/powerpoint/2010/main" val="19160529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1" name="Rectangle 73">
            <a:extLst>
              <a:ext uri="{FF2B5EF4-FFF2-40B4-BE49-F238E27FC236}">
                <a16:creationId xmlns:a16="http://schemas.microsoft.com/office/drawing/2014/main" xmlns="" id="{4038CB10-1F5C-4D54-9DF7-12586DE5B00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27546" y="321732"/>
            <a:ext cx="7058307" cy="1964266"/>
          </a:xfrm>
          <a:prstGeom prst="rect">
            <a:avLst/>
          </a:pr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324A2A53-D49A-4EC5-87E4-3640D74138B9}"/>
              </a:ext>
            </a:extLst>
          </p:cNvPr>
          <p:cNvSpPr>
            <a:spLocks noGrp="1"/>
          </p:cNvSpPr>
          <p:nvPr>
            <p:ph type="title"/>
          </p:nvPr>
        </p:nvSpPr>
        <p:spPr>
          <a:xfrm>
            <a:off x="524256" y="491260"/>
            <a:ext cx="6594189" cy="1625210"/>
          </a:xfrm>
        </p:spPr>
        <p:txBody>
          <a:bodyPr vert="horz" lIns="91440" tIns="45720" rIns="91440" bIns="45720" rtlCol="0" anchor="ctr">
            <a:normAutofit/>
          </a:bodyPr>
          <a:lstStyle/>
          <a:p>
            <a:r>
              <a:rPr lang="en-US" dirty="0">
                <a:solidFill>
                  <a:srgbClr val="FFFFFF"/>
                </a:solidFill>
                <a:latin typeface="Twinkl Cursive Looped" panose="02000000000000000000" pitchFamily="2" charset="0"/>
              </a:rPr>
              <a:t>Problem solving team challenge</a:t>
            </a:r>
          </a:p>
        </p:txBody>
      </p:sp>
      <p:pic>
        <p:nvPicPr>
          <p:cNvPr id="1026" name="Picture 2" descr="Fox, Chicken and corn river crossing popular puzzle | Puzzle Fry">
            <a:extLst>
              <a:ext uri="{FF2B5EF4-FFF2-40B4-BE49-F238E27FC236}">
                <a16:creationId xmlns:a16="http://schemas.microsoft.com/office/drawing/2014/main" xmlns="" id="{9CE651C2-6120-4314-80B9-EE835B5EBEB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83" r="2209" b="-3"/>
          <a:stretch/>
        </p:blipFill>
        <p:spPr bwMode="auto">
          <a:xfrm>
            <a:off x="327547" y="2454903"/>
            <a:ext cx="7058306" cy="4080254"/>
          </a:xfrm>
          <a:prstGeom prst="rect">
            <a:avLst/>
          </a:prstGeom>
          <a:noFill/>
          <a:extLst>
            <a:ext uri="{909E8E84-426E-40DD-AFC4-6F175D3DCCD1}">
              <a14:hiddenFill xmlns:a14="http://schemas.microsoft.com/office/drawing/2010/main">
                <a:solidFill>
                  <a:srgbClr val="FFFFFF"/>
                </a:solidFill>
              </a14:hiddenFill>
            </a:ext>
          </a:extLst>
        </p:spPr>
      </p:pic>
      <p:sp>
        <p:nvSpPr>
          <p:cNvPr id="1032" name="Rectangle 75">
            <a:extLst>
              <a:ext uri="{FF2B5EF4-FFF2-40B4-BE49-F238E27FC236}">
                <a16:creationId xmlns:a16="http://schemas.microsoft.com/office/drawing/2014/main" xmlns="" id="{73ED6512-6858-4552-B699-9A97FE9A4EA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556975" y="321732"/>
            <a:ext cx="431329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3"/>
          <p:cNvSpPr>
            <a:spLocks noChangeArrowheads="1"/>
          </p:cNvSpPr>
          <p:nvPr/>
        </p:nvSpPr>
        <p:spPr bwMode="auto">
          <a:xfrm>
            <a:off x="8029319" y="689810"/>
            <a:ext cx="3424739" cy="5342021"/>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fontScale="92500"/>
          </a:bodyPr>
          <a:lstStyle/>
          <a:p>
            <a:pPr lvl="0" indent="-228600" fontAlgn="base">
              <a:lnSpc>
                <a:spcPct val="90000"/>
              </a:lnSpc>
              <a:spcBef>
                <a:spcPct val="0"/>
              </a:spcBef>
              <a:spcAft>
                <a:spcPts val="600"/>
              </a:spcAft>
              <a:buFont typeface="Arial" panose="020B0604020202020204" pitchFamily="34" charset="0"/>
              <a:buChar char="•"/>
            </a:pPr>
            <a:r>
              <a:rPr lang="en-US" altLang="en-US" sz="2400" dirty="0">
                <a:solidFill>
                  <a:srgbClr val="FFFFFF"/>
                </a:solidFill>
                <a:latin typeface="Twinkl Cursive Looped" panose="02000000000000000000" pitchFamily="2" charset="0"/>
              </a:rPr>
              <a:t>A man has to get a fox, a chicken, and a sack of </a:t>
            </a:r>
            <a:r>
              <a:rPr lang="en-US" altLang="en-US" sz="2400" dirty="0" smtClean="0">
                <a:solidFill>
                  <a:srgbClr val="FFFFFF"/>
                </a:solidFill>
                <a:latin typeface="Twinkl Cursive Looped" panose="02000000000000000000" pitchFamily="2" charset="0"/>
              </a:rPr>
              <a:t>grain </a:t>
            </a:r>
            <a:r>
              <a:rPr lang="en-US" altLang="en-US" sz="2400" dirty="0">
                <a:solidFill>
                  <a:srgbClr val="FFFFFF"/>
                </a:solidFill>
                <a:latin typeface="Twinkl Cursive Looped" panose="02000000000000000000" pitchFamily="2" charset="0"/>
              </a:rPr>
              <a:t>across a river.</a:t>
            </a:r>
          </a:p>
          <a:p>
            <a:pPr lvl="0" indent="-228600" fontAlgn="base">
              <a:lnSpc>
                <a:spcPct val="90000"/>
              </a:lnSpc>
              <a:spcBef>
                <a:spcPct val="0"/>
              </a:spcBef>
              <a:spcAft>
                <a:spcPts val="600"/>
              </a:spcAft>
              <a:buFont typeface="Arial" panose="020B0604020202020204" pitchFamily="34" charset="0"/>
              <a:buChar char="•"/>
            </a:pPr>
            <a:r>
              <a:rPr lang="en-US" altLang="en-US" sz="2400" dirty="0">
                <a:solidFill>
                  <a:srgbClr val="FFFFFF"/>
                </a:solidFill>
                <a:latin typeface="Twinkl Cursive Looped" panose="02000000000000000000" pitchFamily="2" charset="0"/>
              </a:rPr>
              <a:t>He has a rowboat, and it can only carry him and one other thing.</a:t>
            </a:r>
          </a:p>
          <a:p>
            <a:pPr marL="0" marR="0" lvl="0" indent="-228600" fontAlgn="base">
              <a:lnSpc>
                <a:spcPct val="90000"/>
              </a:lnSpc>
              <a:spcBef>
                <a:spcPct val="0"/>
              </a:spcBef>
              <a:spcAft>
                <a:spcPts val="600"/>
              </a:spcAft>
              <a:buClrTx/>
              <a:buSzTx/>
              <a:buFont typeface="Arial" panose="020B0604020202020204" pitchFamily="34" charset="0"/>
              <a:buChar char="•"/>
              <a:tabLst/>
            </a:pPr>
            <a:r>
              <a:rPr kumimoji="0" lang="en-US" altLang="en-US" sz="2400" b="0" i="0" u="none" strike="noStrike" cap="none" normalizeH="0" baseline="0" dirty="0">
                <a:ln>
                  <a:noFill/>
                </a:ln>
                <a:solidFill>
                  <a:srgbClr val="FFFFFF"/>
                </a:solidFill>
                <a:effectLst/>
                <a:latin typeface="Twinkl Cursive Looped" panose="02000000000000000000" pitchFamily="2" charset="0"/>
              </a:rPr>
              <a:t>If the fox and the chicken are left together, the fox will eat the chicken.</a:t>
            </a:r>
          </a:p>
          <a:p>
            <a:pPr marL="0" marR="0" lvl="0" indent="-228600" fontAlgn="base">
              <a:lnSpc>
                <a:spcPct val="90000"/>
              </a:lnSpc>
              <a:spcBef>
                <a:spcPct val="0"/>
              </a:spcBef>
              <a:spcAft>
                <a:spcPts val="600"/>
              </a:spcAft>
              <a:buClrTx/>
              <a:buSzTx/>
              <a:buFont typeface="Arial" panose="020B0604020202020204" pitchFamily="34" charset="0"/>
              <a:buChar char="•"/>
              <a:tabLst/>
            </a:pPr>
            <a:r>
              <a:rPr kumimoji="0" lang="en-US" altLang="en-US" sz="2400" b="0" i="0" u="none" strike="noStrike" cap="none" normalizeH="0" baseline="0" dirty="0">
                <a:ln>
                  <a:noFill/>
                </a:ln>
                <a:solidFill>
                  <a:srgbClr val="FFFFFF"/>
                </a:solidFill>
                <a:effectLst/>
                <a:latin typeface="Twinkl Cursive Looped" panose="02000000000000000000" pitchFamily="2" charset="0"/>
              </a:rPr>
              <a:t>If the chicken and the </a:t>
            </a:r>
            <a:r>
              <a:rPr lang="en-US" altLang="en-US" sz="2400" dirty="0" smtClean="0">
                <a:solidFill>
                  <a:srgbClr val="FFFFFF"/>
                </a:solidFill>
                <a:latin typeface="Twinkl Cursive Looped" panose="02000000000000000000" pitchFamily="2" charset="0"/>
              </a:rPr>
              <a:t>grain</a:t>
            </a:r>
            <a:r>
              <a:rPr kumimoji="0" lang="en-US" altLang="en-US" sz="2400" b="0" i="0" u="none" strike="noStrike" cap="none" normalizeH="0" baseline="0" dirty="0" smtClean="0">
                <a:ln>
                  <a:noFill/>
                </a:ln>
                <a:solidFill>
                  <a:srgbClr val="FFFFFF"/>
                </a:solidFill>
                <a:effectLst/>
                <a:latin typeface="Twinkl Cursive Looped" panose="02000000000000000000" pitchFamily="2" charset="0"/>
              </a:rPr>
              <a:t> </a:t>
            </a:r>
            <a:r>
              <a:rPr kumimoji="0" lang="en-US" altLang="en-US" sz="2400" b="0" i="0" u="none" strike="noStrike" cap="none" normalizeH="0" baseline="0" dirty="0">
                <a:ln>
                  <a:noFill/>
                </a:ln>
                <a:solidFill>
                  <a:srgbClr val="FFFFFF"/>
                </a:solidFill>
                <a:effectLst/>
                <a:latin typeface="Twinkl Cursive Looped" panose="02000000000000000000" pitchFamily="2" charset="0"/>
              </a:rPr>
              <a:t>are left together, the chicken will eat the </a:t>
            </a:r>
            <a:r>
              <a:rPr lang="en-US" altLang="en-US" sz="2400" dirty="0" smtClean="0">
                <a:solidFill>
                  <a:srgbClr val="FFFFFF"/>
                </a:solidFill>
                <a:latin typeface="Twinkl Cursive Looped" panose="02000000000000000000" pitchFamily="2" charset="0"/>
              </a:rPr>
              <a:t>grain</a:t>
            </a:r>
            <a:r>
              <a:rPr kumimoji="0" lang="en-US" altLang="en-US" sz="2400" b="0" i="0" u="none" strike="noStrike" cap="none" normalizeH="0" baseline="0" dirty="0" smtClean="0">
                <a:ln>
                  <a:noFill/>
                </a:ln>
                <a:solidFill>
                  <a:srgbClr val="FFFFFF"/>
                </a:solidFill>
                <a:effectLst/>
                <a:latin typeface="Twinkl Cursive Looped" panose="02000000000000000000" pitchFamily="2" charset="0"/>
              </a:rPr>
              <a:t>.</a:t>
            </a:r>
          </a:p>
          <a:p>
            <a:pPr marL="0" marR="0" lvl="0" indent="-228600" fontAlgn="base">
              <a:lnSpc>
                <a:spcPct val="90000"/>
              </a:lnSpc>
              <a:spcBef>
                <a:spcPct val="0"/>
              </a:spcBef>
              <a:spcAft>
                <a:spcPts val="600"/>
              </a:spcAft>
              <a:buClrTx/>
              <a:buSzTx/>
              <a:buFont typeface="Arial" panose="020B0604020202020204" pitchFamily="34" charset="0"/>
              <a:buChar char="•"/>
              <a:tabLst/>
            </a:pPr>
            <a:endParaRPr kumimoji="0" lang="en-US" altLang="en-US" sz="2400" b="0" i="0" u="none" strike="noStrike" cap="none" normalizeH="0" baseline="0" dirty="0">
              <a:ln>
                <a:noFill/>
              </a:ln>
              <a:solidFill>
                <a:srgbClr val="FFFFFF"/>
              </a:solidFill>
              <a:effectLst/>
              <a:latin typeface="Twinkl Cursive Looped" panose="02000000000000000000" pitchFamily="2" charset="0"/>
            </a:endParaRPr>
          </a:p>
          <a:p>
            <a:pPr marR="0" lvl="0" algn="ctr" fontAlgn="base">
              <a:lnSpc>
                <a:spcPct val="90000"/>
              </a:lnSpc>
              <a:spcBef>
                <a:spcPct val="0"/>
              </a:spcBef>
              <a:spcAft>
                <a:spcPts val="600"/>
              </a:spcAft>
              <a:buClrTx/>
              <a:buSzTx/>
              <a:tabLst/>
            </a:pPr>
            <a:r>
              <a:rPr kumimoji="0" lang="en-US" altLang="en-US" sz="2400" b="1" i="0" u="none" strike="noStrike" cap="none" normalizeH="0" baseline="0" dirty="0">
                <a:ln>
                  <a:noFill/>
                </a:ln>
                <a:solidFill>
                  <a:srgbClr val="FFFFFF"/>
                </a:solidFill>
                <a:effectLst/>
                <a:latin typeface="Twinkl Cursive Looped" panose="02000000000000000000" pitchFamily="2" charset="0"/>
              </a:rPr>
              <a:t>How does the man do it?</a:t>
            </a:r>
            <a:endParaRPr kumimoji="0" lang="en-US" altLang="en-US" sz="2400" b="0" i="0" u="none" strike="noStrike" cap="none" normalizeH="0" baseline="0" dirty="0">
              <a:ln>
                <a:noFill/>
              </a:ln>
              <a:solidFill>
                <a:srgbClr val="FFFFFF"/>
              </a:solidFill>
              <a:effectLst/>
              <a:latin typeface="Twinkl Cursive Looped" panose="02000000000000000000" pitchFamily="2" charset="0"/>
            </a:endParaRPr>
          </a:p>
        </p:txBody>
      </p:sp>
    </p:spTree>
    <p:extLst>
      <p:ext uri="{BB962C8B-B14F-4D97-AF65-F5344CB8AC3E}">
        <p14:creationId xmlns:p14="http://schemas.microsoft.com/office/powerpoint/2010/main" val="37479476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CF0FF9-09B0-4B28-B9CB-F90CC73CF1FD}"/>
              </a:ext>
            </a:extLst>
          </p:cNvPr>
          <p:cNvSpPr>
            <a:spLocks noGrp="1"/>
          </p:cNvSpPr>
          <p:nvPr>
            <p:ph type="title"/>
          </p:nvPr>
        </p:nvSpPr>
        <p:spPr>
          <a:xfrm>
            <a:off x="838200" y="157327"/>
            <a:ext cx="10515600" cy="756104"/>
          </a:xfrm>
        </p:spPr>
        <p:txBody>
          <a:bodyPr/>
          <a:lstStyle/>
          <a:p>
            <a:r>
              <a:rPr lang="en-GB" b="1" u="sng" dirty="0">
                <a:solidFill>
                  <a:srgbClr val="000000"/>
                </a:solidFill>
                <a:latin typeface="Twinkl Cursive Looped" panose="02000000000000000000" pitchFamily="2" charset="0"/>
              </a:rPr>
              <a:t>Questions to ask about your thinking:</a:t>
            </a:r>
            <a:endParaRPr lang="en-GB" dirty="0">
              <a:latin typeface="Twinkl Cursive Looped" panose="02000000000000000000" pitchFamily="2" charset="0"/>
            </a:endParaRPr>
          </a:p>
        </p:txBody>
      </p:sp>
      <p:graphicFrame>
        <p:nvGraphicFramePr>
          <p:cNvPr id="5" name="Table 4">
            <a:extLst>
              <a:ext uri="{FF2B5EF4-FFF2-40B4-BE49-F238E27FC236}">
                <a16:creationId xmlns:a16="http://schemas.microsoft.com/office/drawing/2014/main" xmlns="" id="{FCA1BD8D-A464-49EF-A956-1B19C820E0F4}"/>
              </a:ext>
            </a:extLst>
          </p:cNvPr>
          <p:cNvGraphicFramePr>
            <a:graphicFrameLocks noGrp="1"/>
          </p:cNvGraphicFramePr>
          <p:nvPr>
            <p:extLst>
              <p:ext uri="{D42A27DB-BD31-4B8C-83A1-F6EECF244321}">
                <p14:modId xmlns:p14="http://schemas.microsoft.com/office/powerpoint/2010/main" val="2695505931"/>
              </p:ext>
            </p:extLst>
          </p:nvPr>
        </p:nvGraphicFramePr>
        <p:xfrm>
          <a:off x="283026" y="1020380"/>
          <a:ext cx="10515600" cy="5523172"/>
        </p:xfrm>
        <a:graphic>
          <a:graphicData uri="http://schemas.openxmlformats.org/drawingml/2006/table">
            <a:tbl>
              <a:tblPr/>
              <a:tblGrid>
                <a:gridCol w="10515600">
                  <a:extLst>
                    <a:ext uri="{9D8B030D-6E8A-4147-A177-3AD203B41FA5}">
                      <a16:colId xmlns:a16="http://schemas.microsoft.com/office/drawing/2014/main" xmlns="" val="4239199711"/>
                    </a:ext>
                  </a:extLst>
                </a:gridCol>
              </a:tblGrid>
              <a:tr h="4351338">
                <a:tc>
                  <a:txBody>
                    <a:bodyPr/>
                    <a:lstStyle/>
                    <a:p>
                      <a:pPr marL="457200" indent="-457200">
                        <a:buFont typeface="+mj-lt"/>
                        <a:buAutoNum type="arabicPeriod"/>
                      </a:pPr>
                      <a:r>
                        <a:rPr lang="en-GB" sz="2400" b="0" dirty="0">
                          <a:solidFill>
                            <a:srgbClr val="0070C0"/>
                          </a:solidFill>
                          <a:effectLst/>
                          <a:latin typeface="Twinkl Cursive Looped" panose="02000000000000000000" pitchFamily="2" charset="0"/>
                        </a:rPr>
                        <a:t>Roles </a:t>
                      </a:r>
                    </a:p>
                    <a:p>
                      <a:pPr marL="914400" lvl="1" indent="-457200">
                        <a:buFont typeface="+mj-lt"/>
                        <a:buAutoNum type="alphaLcParenR"/>
                      </a:pPr>
                      <a:r>
                        <a:rPr lang="en-GB" sz="2400" b="0" dirty="0">
                          <a:solidFill>
                            <a:srgbClr val="000000"/>
                          </a:solidFill>
                          <a:effectLst/>
                          <a:latin typeface="Twinkl Cursive Looped" panose="02000000000000000000" pitchFamily="2" charset="0"/>
                        </a:rPr>
                        <a:t>Are you helping the group move forwards? </a:t>
                      </a:r>
                    </a:p>
                    <a:p>
                      <a:pPr marL="914400" lvl="1" indent="-457200">
                        <a:buFont typeface="+mj-lt"/>
                        <a:buAutoNum type="alphaLcParenR"/>
                      </a:pPr>
                      <a:r>
                        <a:rPr lang="en-GB" sz="2400" b="0" dirty="0">
                          <a:solidFill>
                            <a:srgbClr val="000000"/>
                          </a:solidFill>
                          <a:effectLst/>
                          <a:latin typeface="Twinkl Cursive Looped" panose="02000000000000000000" pitchFamily="2" charset="0"/>
                        </a:rPr>
                        <a:t>What role are you playing?  What role is needed?</a:t>
                      </a:r>
                    </a:p>
                    <a:p>
                      <a:pPr marL="457200" indent="-457200">
                        <a:buFont typeface="+mj-lt"/>
                        <a:buAutoNum type="arabicPeriod"/>
                      </a:pPr>
                      <a:r>
                        <a:rPr lang="en-GB" sz="2400" b="0" dirty="0">
                          <a:solidFill>
                            <a:srgbClr val="0070C0"/>
                          </a:solidFill>
                          <a:effectLst/>
                          <a:latin typeface="Twinkl Cursive Looped" panose="02000000000000000000" pitchFamily="2" charset="0"/>
                        </a:rPr>
                        <a:t>Purpose </a:t>
                      </a:r>
                    </a:p>
                    <a:p>
                      <a:pPr marL="914400" lvl="1" indent="-457200">
                        <a:buFont typeface="+mj-lt"/>
                        <a:buAutoNum type="alphaLcParenR"/>
                      </a:pPr>
                      <a:r>
                        <a:rPr lang="en-GB" sz="2400" b="0" dirty="0">
                          <a:solidFill>
                            <a:srgbClr val="000000"/>
                          </a:solidFill>
                          <a:effectLst/>
                          <a:latin typeface="Twinkl Cursive Looped" panose="02000000000000000000" pitchFamily="2" charset="0"/>
                        </a:rPr>
                        <a:t>What is the group's purpose? </a:t>
                      </a:r>
                    </a:p>
                    <a:p>
                      <a:pPr marL="914400" lvl="1" indent="-457200">
                        <a:buFont typeface="+mj-lt"/>
                        <a:buAutoNum type="alphaLcParenR"/>
                      </a:pPr>
                      <a:r>
                        <a:rPr lang="en-GB" sz="2400" b="0" dirty="0">
                          <a:solidFill>
                            <a:srgbClr val="000000"/>
                          </a:solidFill>
                          <a:effectLst/>
                          <a:latin typeface="Twinkl Cursive Looped" panose="02000000000000000000" pitchFamily="2" charset="0"/>
                        </a:rPr>
                        <a:t>What goals are you working towards? </a:t>
                      </a:r>
                    </a:p>
                    <a:p>
                      <a:pPr marL="457200" indent="-457200">
                        <a:buFont typeface="+mj-lt"/>
                        <a:buAutoNum type="arabicPeriod"/>
                      </a:pPr>
                      <a:r>
                        <a:rPr lang="en-GB" sz="2400" b="0" dirty="0">
                          <a:solidFill>
                            <a:srgbClr val="0070C0"/>
                          </a:solidFill>
                          <a:effectLst/>
                          <a:latin typeface="Twinkl Cursive Looped" panose="02000000000000000000" pitchFamily="2" charset="0"/>
                        </a:rPr>
                        <a:t>Reflection</a:t>
                      </a:r>
                      <a:r>
                        <a:rPr lang="en-GB" sz="2400" b="0" baseline="0" dirty="0">
                          <a:solidFill>
                            <a:srgbClr val="0070C0"/>
                          </a:solidFill>
                          <a:effectLst/>
                          <a:latin typeface="Twinkl Cursive Looped" panose="02000000000000000000" pitchFamily="2" charset="0"/>
                        </a:rPr>
                        <a:t> </a:t>
                      </a:r>
                    </a:p>
                    <a:p>
                      <a:pPr marL="914400" lvl="1" indent="-457200">
                        <a:buFont typeface="+mj-lt"/>
                        <a:buAutoNum type="alphaLcParenR"/>
                      </a:pPr>
                      <a:r>
                        <a:rPr lang="en-GB" sz="2400" b="0" dirty="0">
                          <a:solidFill>
                            <a:srgbClr val="000000"/>
                          </a:solidFill>
                          <a:effectLst/>
                          <a:latin typeface="Twinkl Cursive Looped" panose="02000000000000000000" pitchFamily="2" charset="0"/>
                        </a:rPr>
                        <a:t>What have we achieved? </a:t>
                      </a:r>
                    </a:p>
                    <a:p>
                      <a:pPr marL="914400" lvl="1" indent="-457200">
                        <a:buFont typeface="+mj-lt"/>
                        <a:buAutoNum type="alphaLcParenR"/>
                      </a:pPr>
                      <a:r>
                        <a:rPr lang="en-GB" sz="2400" b="0" dirty="0">
                          <a:solidFill>
                            <a:srgbClr val="000000"/>
                          </a:solidFill>
                          <a:effectLst/>
                          <a:latin typeface="Twinkl Cursive Looped" panose="02000000000000000000" pitchFamily="2" charset="0"/>
                        </a:rPr>
                        <a:t>What have we learned?</a:t>
                      </a:r>
                    </a:p>
                    <a:p>
                      <a:pPr marL="914400" lvl="1" indent="-457200">
                        <a:buFont typeface="+mj-lt"/>
                        <a:buAutoNum type="alphaLcParenR"/>
                      </a:pPr>
                      <a:r>
                        <a:rPr lang="en-GB" sz="2400" b="0" dirty="0">
                          <a:solidFill>
                            <a:srgbClr val="000000"/>
                          </a:solidFill>
                          <a:effectLst/>
                          <a:latin typeface="Twinkl Cursive Looped" panose="02000000000000000000" pitchFamily="2" charset="0"/>
                        </a:rPr>
                        <a:t>What is the next step? </a:t>
                      </a:r>
                    </a:p>
                    <a:p>
                      <a:pPr marL="914400" lvl="1" indent="-457200">
                        <a:buFont typeface="+mj-lt"/>
                        <a:buAutoNum type="alphaLcParenR"/>
                      </a:pPr>
                      <a:r>
                        <a:rPr lang="en-GB" sz="2400" b="0" dirty="0">
                          <a:solidFill>
                            <a:srgbClr val="000000"/>
                          </a:solidFill>
                          <a:effectLst/>
                          <a:latin typeface="Twinkl Cursive Looped" panose="02000000000000000000" pitchFamily="2" charset="0"/>
                        </a:rPr>
                        <a:t>What problems did we face?</a:t>
                      </a:r>
                    </a:p>
                    <a:p>
                      <a:pPr marL="457200" indent="-457200">
                        <a:buFont typeface="+mj-lt"/>
                        <a:buAutoNum type="arabicPeriod"/>
                      </a:pPr>
                      <a:r>
                        <a:rPr lang="en-GB" sz="2400" b="1" dirty="0">
                          <a:solidFill>
                            <a:srgbClr val="0070C0"/>
                          </a:solidFill>
                          <a:effectLst/>
                          <a:latin typeface="Twinkl Cursive Looped" panose="02000000000000000000" pitchFamily="2" charset="0"/>
                        </a:rPr>
                        <a:t>Next steps </a:t>
                      </a:r>
                    </a:p>
                    <a:p>
                      <a:pPr marL="914400" lvl="1" indent="-457200">
                        <a:buFont typeface="+mj-lt"/>
                        <a:buAutoNum type="alphaLcParenR"/>
                      </a:pPr>
                      <a:r>
                        <a:rPr lang="en-GB" sz="2400" b="1" dirty="0">
                          <a:solidFill>
                            <a:srgbClr val="000000"/>
                          </a:solidFill>
                          <a:effectLst/>
                          <a:latin typeface="Twinkl Cursive Looped" panose="02000000000000000000" pitchFamily="2" charset="0"/>
                        </a:rPr>
                        <a:t>Are you all agreeing too easily? </a:t>
                      </a:r>
                    </a:p>
                    <a:p>
                      <a:pPr marL="914400" lvl="1" indent="-457200">
                        <a:buFont typeface="+mj-lt"/>
                        <a:buAutoNum type="alphaLcParenR"/>
                      </a:pPr>
                      <a:r>
                        <a:rPr lang="en-GB" sz="2400" b="1" dirty="0">
                          <a:solidFill>
                            <a:srgbClr val="000000"/>
                          </a:solidFill>
                          <a:effectLst/>
                          <a:latin typeface="Twinkl Cursive Looped" panose="02000000000000000000" pitchFamily="2" charset="0"/>
                        </a:rPr>
                        <a:t>Are we all sharing our ideas?  </a:t>
                      </a:r>
                    </a:p>
                    <a:p>
                      <a:pPr marL="914400" lvl="1" indent="-457200">
                        <a:buFont typeface="+mj-lt"/>
                        <a:buAutoNum type="alphaLcParenR"/>
                      </a:pPr>
                      <a:r>
                        <a:rPr lang="en-GB" sz="2400" b="1" dirty="0">
                          <a:solidFill>
                            <a:srgbClr val="000000"/>
                          </a:solidFill>
                          <a:effectLst/>
                          <a:latin typeface="Twinkl Cursive Looped" panose="02000000000000000000" pitchFamily="2" charset="0"/>
                        </a:rPr>
                        <a:t>Have we tested our ideas?</a:t>
                      </a:r>
                      <a:endParaRPr lang="en-GB" sz="1100" b="1" dirty="0">
                        <a:effectLst/>
                        <a:latin typeface="Twinkl Cursive Looped" panose="02000000000000000000" pitchFamily="2" charset="0"/>
                      </a:endParaRPr>
                    </a:p>
                  </a:txBody>
                  <a:tcPr marL="36772" marR="36772" marT="18386" marB="18386" anchor="ctr">
                    <a:lnL>
                      <a:noFill/>
                    </a:lnL>
                    <a:lnR>
                      <a:noFill/>
                    </a:lnR>
                    <a:lnT>
                      <a:noFill/>
                    </a:lnT>
                    <a:lnB>
                      <a:noFill/>
                    </a:lnB>
                  </a:tcPr>
                </a:tc>
                <a:extLst>
                  <a:ext uri="{0D108BD9-81ED-4DB2-BD59-A6C34878D82A}">
                    <a16:rowId xmlns:a16="http://schemas.microsoft.com/office/drawing/2014/main" xmlns="" val="1523044980"/>
                  </a:ext>
                </a:extLst>
              </a:tr>
            </a:tbl>
          </a:graphicData>
        </a:graphic>
      </p:graphicFrame>
      <p:pic>
        <p:nvPicPr>
          <p:cNvPr id="3" name="Picture 2"/>
          <p:cNvPicPr>
            <a:picLocks noChangeAspect="1"/>
          </p:cNvPicPr>
          <p:nvPr/>
        </p:nvPicPr>
        <p:blipFill>
          <a:blip r:embed="rId3"/>
          <a:stretch>
            <a:fillRect/>
          </a:stretch>
        </p:blipFill>
        <p:spPr>
          <a:xfrm>
            <a:off x="6096000" y="3292298"/>
            <a:ext cx="6002344" cy="3453729"/>
          </a:xfrm>
          <a:prstGeom prst="rect">
            <a:avLst/>
          </a:prstGeom>
        </p:spPr>
      </p:pic>
    </p:spTree>
    <p:extLst>
      <p:ext uri="{BB962C8B-B14F-4D97-AF65-F5344CB8AC3E}">
        <p14:creationId xmlns:p14="http://schemas.microsoft.com/office/powerpoint/2010/main" val="21994241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2">
            <a:extLst>
              <a:ext uri="{FF2B5EF4-FFF2-40B4-BE49-F238E27FC236}">
                <a16:creationId xmlns:a16="http://schemas.microsoft.com/office/drawing/2014/main" xmlns="" id="{AFA67CD3-AB4E-4A7A-BEB8-53C445D8C44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3726"/>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xmlns="" id="{07CF545F-9C2E-4446-97CD-AD92990C2B6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xmlns="" id="{8F3CF3A5-EE63-4B13-9BD9-A9E717184F57}"/>
              </a:ext>
            </a:extLst>
          </p:cNvPr>
          <p:cNvSpPr>
            <a:spLocks noGrp="1"/>
          </p:cNvSpPr>
          <p:nvPr>
            <p:ph type="title"/>
          </p:nvPr>
        </p:nvSpPr>
        <p:spPr>
          <a:xfrm>
            <a:off x="6763770" y="367526"/>
            <a:ext cx="4977976" cy="1454051"/>
          </a:xfrm>
        </p:spPr>
        <p:txBody>
          <a:bodyPr vert="horz" lIns="91440" tIns="45720" rIns="91440" bIns="45720" rtlCol="0" anchor="ctr">
            <a:normAutofit/>
          </a:bodyPr>
          <a:lstStyle/>
          <a:p>
            <a:r>
              <a:rPr lang="en-US" sz="4800" b="1" u="sng" kern="1200" dirty="0">
                <a:solidFill>
                  <a:srgbClr val="000000"/>
                </a:solidFill>
                <a:latin typeface="Twinkl Cursive Looped" panose="02000000000000000000" pitchFamily="2" charset="0"/>
              </a:rPr>
              <a:t>Top Strategies</a:t>
            </a:r>
            <a:endParaRPr lang="en-US" sz="4800" kern="1200" dirty="0">
              <a:solidFill>
                <a:srgbClr val="000000"/>
              </a:solidFill>
              <a:latin typeface="Twinkl Cursive Looped" panose="02000000000000000000" pitchFamily="2" charset="0"/>
            </a:endParaRPr>
          </a:p>
        </p:txBody>
      </p:sp>
      <p:sp>
        <p:nvSpPr>
          <p:cNvPr id="17" name="Freeform 62">
            <a:extLst>
              <a:ext uri="{FF2B5EF4-FFF2-40B4-BE49-F238E27FC236}">
                <a16:creationId xmlns:a16="http://schemas.microsoft.com/office/drawing/2014/main" xmlns="" id="{339C8D78-A644-462F-B674-F440635E53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85000"/>
                  </a:schemeClr>
                </a:gs>
                <a:gs pos="100000">
                  <a:schemeClr val="bg2">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 name="Graphic 9" descr="Bullseye">
            <a:extLst>
              <a:ext uri="{FF2B5EF4-FFF2-40B4-BE49-F238E27FC236}">
                <a16:creationId xmlns:a16="http://schemas.microsoft.com/office/drawing/2014/main" xmlns="" id="{35103947-E74C-4DE1-A829-4DCE429BA9A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450254" y="1629089"/>
            <a:ext cx="3620021" cy="3620021"/>
          </a:xfrm>
          <a:prstGeom prst="rect">
            <a:avLst/>
          </a:prstGeom>
        </p:spPr>
      </p:pic>
      <p:sp>
        <p:nvSpPr>
          <p:cNvPr id="6" name="Rectangle 5">
            <a:extLst>
              <a:ext uri="{FF2B5EF4-FFF2-40B4-BE49-F238E27FC236}">
                <a16:creationId xmlns:a16="http://schemas.microsoft.com/office/drawing/2014/main" xmlns="" id="{84A9F5E4-2683-48DF-8C4B-DF23D9389DB4}"/>
              </a:ext>
            </a:extLst>
          </p:cNvPr>
          <p:cNvSpPr/>
          <p:nvPr/>
        </p:nvSpPr>
        <p:spPr>
          <a:xfrm>
            <a:off x="6090574" y="1992086"/>
            <a:ext cx="5404740" cy="4068885"/>
          </a:xfrm>
          <a:prstGeom prst="rect">
            <a:avLst/>
          </a:prstGeom>
        </p:spPr>
        <p:txBody>
          <a:bodyPr vert="horz" lIns="91440" tIns="45720" rIns="91440" bIns="45720" rtlCol="0" anchor="ctr">
            <a:normAutofit/>
          </a:bodyPr>
          <a:lstStyle/>
          <a:p>
            <a:pPr marL="342900" indent="-228600">
              <a:lnSpc>
                <a:spcPct val="90000"/>
              </a:lnSpc>
              <a:spcAft>
                <a:spcPts val="600"/>
              </a:spcAft>
              <a:buFont typeface="Arial" panose="020B0604020202020204" pitchFamily="34" charset="0"/>
              <a:buChar char="•"/>
            </a:pPr>
            <a:r>
              <a:rPr lang="en-US" sz="2000" dirty="0">
                <a:solidFill>
                  <a:srgbClr val="000000"/>
                </a:solidFill>
                <a:latin typeface="Twinkl Cursive Looped" panose="02000000000000000000" pitchFamily="2" charset="0"/>
              </a:rPr>
              <a:t>Understanding the success of the group depends on everyone's participation.  </a:t>
            </a:r>
          </a:p>
          <a:p>
            <a:pPr marL="342900" indent="-228600">
              <a:lnSpc>
                <a:spcPct val="90000"/>
              </a:lnSpc>
              <a:spcAft>
                <a:spcPts val="600"/>
              </a:spcAft>
              <a:buFont typeface="Arial" panose="020B0604020202020204" pitchFamily="34" charset="0"/>
              <a:buChar char="•"/>
            </a:pPr>
            <a:r>
              <a:rPr lang="en-US" sz="2000" dirty="0">
                <a:solidFill>
                  <a:srgbClr val="000000"/>
                </a:solidFill>
                <a:latin typeface="Twinkl Cursive Looped" panose="02000000000000000000" pitchFamily="2" charset="0"/>
              </a:rPr>
              <a:t>Aim to listen more than you speak.</a:t>
            </a:r>
          </a:p>
          <a:p>
            <a:pPr marL="342900" indent="-228600">
              <a:lnSpc>
                <a:spcPct val="90000"/>
              </a:lnSpc>
              <a:spcAft>
                <a:spcPts val="600"/>
              </a:spcAft>
              <a:buFont typeface="Arial" panose="020B0604020202020204" pitchFamily="34" charset="0"/>
              <a:buChar char="•"/>
            </a:pPr>
            <a:r>
              <a:rPr lang="en-US" sz="2000" dirty="0">
                <a:solidFill>
                  <a:srgbClr val="000000"/>
                </a:solidFill>
                <a:latin typeface="Twinkl Cursive Looped" panose="02000000000000000000" pitchFamily="2" charset="0"/>
              </a:rPr>
              <a:t>Understand your role within the </a:t>
            </a:r>
            <a:r>
              <a:rPr lang="en-US" sz="2000" dirty="0" smtClean="0">
                <a:solidFill>
                  <a:srgbClr val="000000"/>
                </a:solidFill>
                <a:latin typeface="Twinkl Cursive Looped" panose="02000000000000000000" pitchFamily="2" charset="0"/>
              </a:rPr>
              <a:t>group</a:t>
            </a:r>
            <a:endParaRPr lang="en-US" sz="2000" dirty="0">
              <a:solidFill>
                <a:srgbClr val="000000"/>
              </a:solidFill>
              <a:latin typeface="Twinkl Cursive Looped" panose="02000000000000000000" pitchFamily="2" charset="0"/>
            </a:endParaRPr>
          </a:p>
          <a:p>
            <a:pPr marL="342900" indent="-228600">
              <a:lnSpc>
                <a:spcPct val="90000"/>
              </a:lnSpc>
              <a:spcAft>
                <a:spcPts val="600"/>
              </a:spcAft>
              <a:buFont typeface="Arial" panose="020B0604020202020204" pitchFamily="34" charset="0"/>
              <a:buChar char="•"/>
            </a:pPr>
            <a:r>
              <a:rPr lang="en-US" sz="2000" dirty="0">
                <a:solidFill>
                  <a:srgbClr val="000000"/>
                </a:solidFill>
                <a:latin typeface="Twinkl Cursive Looped" panose="02000000000000000000" pitchFamily="2" charset="0"/>
              </a:rPr>
              <a:t>Celebrate the different </a:t>
            </a:r>
            <a:r>
              <a:rPr lang="en-US" sz="2000" dirty="0" smtClean="0">
                <a:solidFill>
                  <a:srgbClr val="000000"/>
                </a:solidFill>
                <a:latin typeface="Twinkl Cursive Looped" panose="02000000000000000000" pitchFamily="2" charset="0"/>
              </a:rPr>
              <a:t>ideas </a:t>
            </a:r>
            <a:r>
              <a:rPr lang="en-US" sz="2000" dirty="0">
                <a:solidFill>
                  <a:srgbClr val="000000"/>
                </a:solidFill>
                <a:latin typeface="Twinkl Cursive Looped" panose="02000000000000000000" pitchFamily="2" charset="0"/>
              </a:rPr>
              <a:t>and viewpoints </a:t>
            </a:r>
          </a:p>
          <a:p>
            <a:pPr>
              <a:lnSpc>
                <a:spcPct val="90000"/>
              </a:lnSpc>
              <a:spcAft>
                <a:spcPts val="600"/>
              </a:spcAft>
            </a:pPr>
            <a:r>
              <a:rPr lang="en-US" sz="2000" dirty="0">
                <a:solidFill>
                  <a:srgbClr val="000000"/>
                </a:solidFill>
                <a:latin typeface="Twinkl Cursive Looped" panose="02000000000000000000" pitchFamily="2" charset="0"/>
              </a:rPr>
              <a:t>	"I agree with you because......." </a:t>
            </a:r>
          </a:p>
          <a:p>
            <a:pPr>
              <a:lnSpc>
                <a:spcPct val="90000"/>
              </a:lnSpc>
              <a:spcAft>
                <a:spcPts val="600"/>
              </a:spcAft>
            </a:pPr>
            <a:r>
              <a:rPr lang="en-US" sz="2000" dirty="0">
                <a:solidFill>
                  <a:srgbClr val="000000"/>
                </a:solidFill>
                <a:latin typeface="Twinkl Cursive Looped" panose="02000000000000000000" pitchFamily="2" charset="0"/>
              </a:rPr>
              <a:t>	"I disagree with you because</a:t>
            </a:r>
            <a:r>
              <a:rPr lang="en-US" sz="2000" dirty="0" smtClean="0">
                <a:solidFill>
                  <a:srgbClr val="000000"/>
                </a:solidFill>
                <a:latin typeface="Twinkl Cursive Looped" panose="02000000000000000000" pitchFamily="2" charset="0"/>
              </a:rPr>
              <a:t>.............“</a:t>
            </a:r>
          </a:p>
          <a:p>
            <a:pPr marL="342900" indent="-342900">
              <a:lnSpc>
                <a:spcPct val="90000"/>
              </a:lnSpc>
              <a:spcAft>
                <a:spcPts val="600"/>
              </a:spcAft>
              <a:buFont typeface="Arial" panose="020B0604020202020204" pitchFamily="34" charset="0"/>
              <a:buChar char="•"/>
            </a:pPr>
            <a:r>
              <a:rPr lang="en-US" sz="2000" dirty="0" smtClean="0">
                <a:solidFill>
                  <a:srgbClr val="000000"/>
                </a:solidFill>
                <a:latin typeface="Twinkl Cursive Looped" panose="02000000000000000000" pitchFamily="2" charset="0"/>
              </a:rPr>
              <a:t>Consider </a:t>
            </a:r>
            <a:r>
              <a:rPr lang="en-US" sz="2000" dirty="0">
                <a:solidFill>
                  <a:srgbClr val="000000"/>
                </a:solidFill>
                <a:latin typeface="Twinkl Cursive Looped" panose="02000000000000000000" pitchFamily="2" charset="0"/>
              </a:rPr>
              <a:t>what you want to achieve as a group.</a:t>
            </a:r>
          </a:p>
          <a:p>
            <a:pPr marL="342900" indent="-228600">
              <a:lnSpc>
                <a:spcPct val="90000"/>
              </a:lnSpc>
              <a:spcAft>
                <a:spcPts val="600"/>
              </a:spcAft>
              <a:buFont typeface="Arial" panose="020B0604020202020204" pitchFamily="34" charset="0"/>
              <a:buChar char="•"/>
            </a:pPr>
            <a:r>
              <a:rPr lang="en-US" sz="2000" dirty="0">
                <a:solidFill>
                  <a:srgbClr val="000000"/>
                </a:solidFill>
                <a:latin typeface="Twinkl Cursive Looped" panose="02000000000000000000" pitchFamily="2" charset="0"/>
              </a:rPr>
              <a:t>Discuss what worked well and how it could be even better when working as a team. </a:t>
            </a:r>
          </a:p>
        </p:txBody>
      </p:sp>
    </p:spTree>
    <p:extLst>
      <p:ext uri="{BB962C8B-B14F-4D97-AF65-F5344CB8AC3E}">
        <p14:creationId xmlns:p14="http://schemas.microsoft.com/office/powerpoint/2010/main" val="34368234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3B854194-185D-494D-905C-7C7CB2E30F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B4F5FA0D-0104-4987-8241-EFF7C85B88D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12191998" cy="6858000"/>
          </a:xfrm>
          <a:prstGeom prst="rect">
            <a:avLst/>
          </a:prstGeom>
          <a:gradFill>
            <a:gsLst>
              <a:gs pos="0">
                <a:schemeClr val="accent2"/>
              </a:gs>
              <a:gs pos="25000">
                <a:schemeClr val="accent2"/>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xmlns="" id="{2897127E-6CEF-446C-BE87-93B7C46E49D1}"/>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40079" y="2053641"/>
            <a:ext cx="3669161" cy="2760098"/>
          </a:xfrm>
        </p:spPr>
        <p:txBody>
          <a:bodyPr>
            <a:normAutofit/>
          </a:bodyPr>
          <a:lstStyle/>
          <a:p>
            <a:r>
              <a:rPr lang="en-GB" b="1" u="sng">
                <a:solidFill>
                  <a:srgbClr val="FFFFFF"/>
                </a:solidFill>
                <a:latin typeface="Twinkl Cursive Looped" panose="02000000000000000000" pitchFamily="2" charset="0"/>
              </a:rPr>
              <a:t>Videos showing examples of teamwork</a:t>
            </a:r>
          </a:p>
        </p:txBody>
      </p:sp>
      <p:sp>
        <p:nvSpPr>
          <p:cNvPr id="3" name="Content Placeholder 2"/>
          <p:cNvSpPr>
            <a:spLocks noGrp="1"/>
          </p:cNvSpPr>
          <p:nvPr>
            <p:ph idx="1"/>
          </p:nvPr>
        </p:nvSpPr>
        <p:spPr>
          <a:xfrm>
            <a:off x="6090574" y="801866"/>
            <a:ext cx="5306084" cy="5230634"/>
          </a:xfrm>
        </p:spPr>
        <p:txBody>
          <a:bodyPr anchor="ctr">
            <a:normAutofit/>
          </a:bodyPr>
          <a:lstStyle/>
          <a:p>
            <a:pPr marL="0" indent="0">
              <a:buNone/>
            </a:pPr>
            <a:r>
              <a:rPr lang="en-GB" sz="2400">
                <a:solidFill>
                  <a:srgbClr val="000000"/>
                </a:solidFill>
                <a:latin typeface="Twinkl Cursive Looped" panose="02000000000000000000" pitchFamily="2" charset="0"/>
                <a:hlinkClick r:id="rId3"/>
              </a:rPr>
              <a:t>https://www.youtube.com/watch?v=fUXdrl9ch_Q&amp;t=13s</a:t>
            </a:r>
            <a:endParaRPr lang="en-GB" sz="2400">
              <a:solidFill>
                <a:srgbClr val="000000"/>
              </a:solidFill>
              <a:latin typeface="Twinkl Cursive Looped" panose="02000000000000000000" pitchFamily="2" charset="0"/>
            </a:endParaRPr>
          </a:p>
          <a:p>
            <a:pPr marL="0" indent="0">
              <a:buNone/>
            </a:pPr>
            <a:endParaRPr lang="en-GB" sz="2400">
              <a:solidFill>
                <a:srgbClr val="000000"/>
              </a:solidFill>
              <a:latin typeface="Twinkl Cursive Looped" panose="02000000000000000000" pitchFamily="2" charset="0"/>
            </a:endParaRPr>
          </a:p>
          <a:p>
            <a:pPr marL="0" indent="0">
              <a:buNone/>
            </a:pPr>
            <a:r>
              <a:rPr lang="en-GB" sz="2400">
                <a:solidFill>
                  <a:srgbClr val="000000"/>
                </a:solidFill>
                <a:latin typeface="Twinkl Cursive Looped" panose="02000000000000000000" pitchFamily="2" charset="0"/>
                <a:hlinkClick r:id="rId4"/>
              </a:rPr>
              <a:t>https://www.youtube.com/watch?v=6fbE52YDEjU</a:t>
            </a:r>
            <a:r>
              <a:rPr lang="en-GB" sz="2400">
                <a:solidFill>
                  <a:srgbClr val="000000"/>
                </a:solidFill>
                <a:latin typeface="Twinkl Cursive Looped" panose="02000000000000000000" pitchFamily="2" charset="0"/>
              </a:rPr>
              <a:t> </a:t>
            </a:r>
          </a:p>
          <a:p>
            <a:pPr marL="0" indent="0">
              <a:buNone/>
            </a:pPr>
            <a:r>
              <a:rPr lang="en-GB" sz="2400">
                <a:solidFill>
                  <a:srgbClr val="000000"/>
                </a:solidFill>
                <a:latin typeface="Twinkl Cursive Looped" panose="02000000000000000000" pitchFamily="2" charset="0"/>
              </a:rPr>
              <a:t>How did the meerkats work together?</a:t>
            </a:r>
          </a:p>
        </p:txBody>
      </p:sp>
    </p:spTree>
    <p:extLst>
      <p:ext uri="{BB962C8B-B14F-4D97-AF65-F5344CB8AC3E}">
        <p14:creationId xmlns:p14="http://schemas.microsoft.com/office/powerpoint/2010/main" val="1662025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507456" y="72095"/>
            <a:ext cx="9144501" cy="6785905"/>
          </a:xfrm>
          <a:prstGeom prst="rect">
            <a:avLst/>
          </a:prstGeom>
        </p:spPr>
      </p:pic>
    </p:spTree>
    <p:extLst>
      <p:ext uri="{BB962C8B-B14F-4D97-AF65-F5344CB8AC3E}">
        <p14:creationId xmlns:p14="http://schemas.microsoft.com/office/powerpoint/2010/main" val="114258799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207</TotalTime>
  <Words>1270</Words>
  <Application>Microsoft Office PowerPoint</Application>
  <PresentationFormat>Widescreen</PresentationFormat>
  <Paragraphs>166</Paragraphs>
  <Slides>20</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Twinkl Cursive Looped</vt:lpstr>
      <vt:lpstr>Office Theme</vt:lpstr>
      <vt:lpstr>PowerPoint Presentation</vt:lpstr>
      <vt:lpstr>What habits have we learnt about so far?</vt:lpstr>
      <vt:lpstr>Thinking Interdependently</vt:lpstr>
      <vt:lpstr>Why does it matter?</vt:lpstr>
      <vt:lpstr>When should you use the Habit?</vt:lpstr>
      <vt:lpstr>PowerPoint Presentation</vt:lpstr>
      <vt:lpstr>PowerPoint Presentation</vt:lpstr>
      <vt:lpstr>What it looks like?</vt:lpstr>
      <vt:lpstr>Group Roles</vt:lpstr>
      <vt:lpstr>Group Roles</vt:lpstr>
      <vt:lpstr>Questions to ask about your thinking:</vt:lpstr>
      <vt:lpstr>Let’s try these roles out…</vt:lpstr>
      <vt:lpstr>Problem solving team challenge</vt:lpstr>
      <vt:lpstr>Questions to ask about your thinking:</vt:lpstr>
      <vt:lpstr>Questions to ask about your thinking:</vt:lpstr>
      <vt:lpstr>Problem solving team challenge</vt:lpstr>
      <vt:lpstr>Questions to ask about your thinking:</vt:lpstr>
      <vt:lpstr>Top Strategies</vt:lpstr>
      <vt:lpstr>Videos showing examples of teamwork</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Rebecca Bradley</dc:creator>
  <cp:lastModifiedBy>Rebecca Bradley</cp:lastModifiedBy>
  <cp:revision>13</cp:revision>
  <dcterms:created xsi:type="dcterms:W3CDTF">2020-10-20T20:23:30Z</dcterms:created>
  <dcterms:modified xsi:type="dcterms:W3CDTF">2020-11-10T14:19:59Z</dcterms:modified>
</cp:coreProperties>
</file>