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25"/>
  </p:handoutMasterIdLst>
  <p:sldIdLst>
    <p:sldId id="256" r:id="rId2"/>
    <p:sldId id="257" r:id="rId3"/>
    <p:sldId id="258" r:id="rId4"/>
    <p:sldId id="259" r:id="rId5"/>
    <p:sldId id="260" r:id="rId6"/>
    <p:sldId id="261" r:id="rId7"/>
    <p:sldId id="263" r:id="rId8"/>
    <p:sldId id="262"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EFAD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492" autoAdjust="0"/>
    <p:restoredTop sz="94660"/>
  </p:normalViewPr>
  <p:slideViewPr>
    <p:cSldViewPr>
      <p:cViewPr varScale="1">
        <p:scale>
          <a:sx n="86" d="100"/>
          <a:sy n="86" d="100"/>
        </p:scale>
        <p:origin x="-1548" y="-84"/>
      </p:cViewPr>
      <p:guideLst>
        <p:guide orient="horz" pos="2160"/>
        <p:guide pos="2880"/>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83368E9F-A6A3-4807-BD20-2F5464F40083}" type="datetimeFigureOut">
              <a:rPr lang="en-GB" smtClean="0"/>
              <a:t>31/01/2020</a:t>
            </a:fld>
            <a:endParaRPr lang="en-GB"/>
          </a:p>
        </p:txBody>
      </p:sp>
      <p:sp>
        <p:nvSpPr>
          <p:cNvPr id="4" name="Footer Placeholder 3"/>
          <p:cNvSpPr>
            <a:spLocks noGrp="1"/>
          </p:cNvSpPr>
          <p:nvPr>
            <p:ph type="ftr" sz="quarter" idx="2"/>
          </p:nvPr>
        </p:nvSpPr>
        <p:spPr>
          <a:xfrm>
            <a:off x="0" y="9428163"/>
            <a:ext cx="2946400" cy="4968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49688" y="9428163"/>
            <a:ext cx="2946400" cy="496887"/>
          </a:xfrm>
          <a:prstGeom prst="rect">
            <a:avLst/>
          </a:prstGeom>
        </p:spPr>
        <p:txBody>
          <a:bodyPr vert="horz" lIns="91440" tIns="45720" rIns="91440" bIns="45720" rtlCol="0" anchor="b"/>
          <a:lstStyle>
            <a:lvl1pPr algn="r">
              <a:defRPr sz="1200"/>
            </a:lvl1pPr>
          </a:lstStyle>
          <a:p>
            <a:fld id="{C1E6FBC7-F51D-47BF-ACD7-D980FB02A583}" type="slidenum">
              <a:rPr lang="en-GB" smtClean="0"/>
              <a:t>‹#›</a:t>
            </a:fld>
            <a:endParaRPr lang="en-GB"/>
          </a:p>
        </p:txBody>
      </p:sp>
    </p:spTree>
    <p:extLst>
      <p:ext uri="{BB962C8B-B14F-4D97-AF65-F5344CB8AC3E}">
        <p14:creationId xmlns:p14="http://schemas.microsoft.com/office/powerpoint/2010/main" val="865891563"/>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DA0ECBA2-B27D-46F4-BC6B-E21BFB2B5DC2}" type="datetimeFigureOut">
              <a:rPr lang="en-GB" smtClean="0"/>
              <a:t>31/01/2020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A73F23E-95C8-4CA1-8A2E-F3470BC72E46}" type="slidenum">
              <a:rPr lang="en-GB" smtClean="0"/>
              <a:t>‹#›</a:t>
            </a:fld>
            <a:endParaRPr lang="en-GB"/>
          </a:p>
        </p:txBody>
      </p:sp>
    </p:spTree>
    <p:extLst>
      <p:ext uri="{BB962C8B-B14F-4D97-AF65-F5344CB8AC3E}">
        <p14:creationId xmlns:p14="http://schemas.microsoft.com/office/powerpoint/2010/main" val="15136419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A0ECBA2-B27D-46F4-BC6B-E21BFB2B5DC2}" type="datetimeFigureOut">
              <a:rPr lang="en-GB" smtClean="0"/>
              <a:t>31/01/2020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A73F23E-95C8-4CA1-8A2E-F3470BC72E46}" type="slidenum">
              <a:rPr lang="en-GB" smtClean="0"/>
              <a:t>‹#›</a:t>
            </a:fld>
            <a:endParaRPr lang="en-GB"/>
          </a:p>
        </p:txBody>
      </p:sp>
    </p:spTree>
    <p:extLst>
      <p:ext uri="{BB962C8B-B14F-4D97-AF65-F5344CB8AC3E}">
        <p14:creationId xmlns:p14="http://schemas.microsoft.com/office/powerpoint/2010/main" val="858990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A0ECBA2-B27D-46F4-BC6B-E21BFB2B5DC2}" type="datetimeFigureOut">
              <a:rPr lang="en-GB" smtClean="0"/>
              <a:t>31/01/2020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A73F23E-95C8-4CA1-8A2E-F3470BC72E46}" type="slidenum">
              <a:rPr lang="en-GB" smtClean="0"/>
              <a:t>‹#›</a:t>
            </a:fld>
            <a:endParaRPr lang="en-GB"/>
          </a:p>
        </p:txBody>
      </p:sp>
    </p:spTree>
    <p:extLst>
      <p:ext uri="{BB962C8B-B14F-4D97-AF65-F5344CB8AC3E}">
        <p14:creationId xmlns:p14="http://schemas.microsoft.com/office/powerpoint/2010/main" val="33322435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DA0ECBA2-B27D-46F4-BC6B-E21BFB2B5DC2}" type="datetimeFigureOut">
              <a:rPr lang="en-GB" smtClean="0"/>
              <a:t>31/01/2020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A73F23E-95C8-4CA1-8A2E-F3470BC72E46}" type="slidenum">
              <a:rPr lang="en-GB" smtClean="0"/>
              <a:t>‹#›</a:t>
            </a:fld>
            <a:endParaRPr lang="en-GB"/>
          </a:p>
        </p:txBody>
      </p:sp>
    </p:spTree>
    <p:extLst>
      <p:ext uri="{BB962C8B-B14F-4D97-AF65-F5344CB8AC3E}">
        <p14:creationId xmlns:p14="http://schemas.microsoft.com/office/powerpoint/2010/main" val="7975348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DA0ECBA2-B27D-46F4-BC6B-E21BFB2B5DC2}" type="datetimeFigureOut">
              <a:rPr lang="en-GB" smtClean="0"/>
              <a:t>31/01/2020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8A73F23E-95C8-4CA1-8A2E-F3470BC72E46}" type="slidenum">
              <a:rPr lang="en-GB" smtClean="0"/>
              <a:t>‹#›</a:t>
            </a:fld>
            <a:endParaRPr lang="en-GB"/>
          </a:p>
        </p:txBody>
      </p:sp>
    </p:spTree>
    <p:extLst>
      <p:ext uri="{BB962C8B-B14F-4D97-AF65-F5344CB8AC3E}">
        <p14:creationId xmlns:p14="http://schemas.microsoft.com/office/powerpoint/2010/main" val="36275597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DA0ECBA2-B27D-46F4-BC6B-E21BFB2B5DC2}" type="datetimeFigureOut">
              <a:rPr lang="en-GB" smtClean="0"/>
              <a:t>31/01/2020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8A73F23E-95C8-4CA1-8A2E-F3470BC72E46}" type="slidenum">
              <a:rPr lang="en-GB" smtClean="0"/>
              <a:t>‹#›</a:t>
            </a:fld>
            <a:endParaRPr lang="en-GB"/>
          </a:p>
        </p:txBody>
      </p:sp>
    </p:spTree>
    <p:extLst>
      <p:ext uri="{BB962C8B-B14F-4D97-AF65-F5344CB8AC3E}">
        <p14:creationId xmlns:p14="http://schemas.microsoft.com/office/powerpoint/2010/main" val="32854032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A0ECBA2-B27D-46F4-BC6B-E21BFB2B5DC2}" type="datetimeFigureOut">
              <a:rPr lang="en-GB" smtClean="0"/>
              <a:t>31/01/2020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8A73F23E-95C8-4CA1-8A2E-F3470BC72E46}" type="slidenum">
              <a:rPr lang="en-GB" smtClean="0"/>
              <a:t>‹#›</a:t>
            </a:fld>
            <a:endParaRPr lang="en-GB"/>
          </a:p>
        </p:txBody>
      </p:sp>
    </p:spTree>
    <p:extLst>
      <p:ext uri="{BB962C8B-B14F-4D97-AF65-F5344CB8AC3E}">
        <p14:creationId xmlns:p14="http://schemas.microsoft.com/office/powerpoint/2010/main" val="15744393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A0ECBA2-B27D-46F4-BC6B-E21BFB2B5DC2}" type="datetimeFigureOut">
              <a:rPr lang="en-GB" smtClean="0"/>
              <a:t>31/01/2020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A73F23E-95C8-4CA1-8A2E-F3470BC72E46}" type="slidenum">
              <a:rPr lang="en-GB" smtClean="0"/>
              <a:t>‹#›</a:t>
            </a:fld>
            <a:endParaRPr lang="en-GB"/>
          </a:p>
        </p:txBody>
      </p:sp>
    </p:spTree>
    <p:extLst>
      <p:ext uri="{BB962C8B-B14F-4D97-AF65-F5344CB8AC3E}">
        <p14:creationId xmlns:p14="http://schemas.microsoft.com/office/powerpoint/2010/main" val="2512039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A0ECBA2-B27D-46F4-BC6B-E21BFB2B5DC2}" type="datetimeFigureOut">
              <a:rPr lang="en-GB" smtClean="0"/>
              <a:t>31/01/2020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A73F23E-95C8-4CA1-8A2E-F3470BC72E46}" type="slidenum">
              <a:rPr lang="en-GB" smtClean="0"/>
              <a:t>‹#›</a:t>
            </a:fld>
            <a:endParaRPr lang="en-GB"/>
          </a:p>
        </p:txBody>
      </p:sp>
    </p:spTree>
    <p:extLst>
      <p:ext uri="{BB962C8B-B14F-4D97-AF65-F5344CB8AC3E}">
        <p14:creationId xmlns:p14="http://schemas.microsoft.com/office/powerpoint/2010/main" val="11148982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A0ECBA2-B27D-46F4-BC6B-E21BFB2B5DC2}" type="datetimeFigureOut">
              <a:rPr lang="en-GB" smtClean="0"/>
              <a:t>31/01/2020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A73F23E-95C8-4CA1-8A2E-F3470BC72E46}" type="slidenum">
              <a:rPr lang="en-GB" smtClean="0"/>
              <a:t>‹#›</a:t>
            </a:fld>
            <a:endParaRPr lang="en-GB"/>
          </a:p>
        </p:txBody>
      </p:sp>
    </p:spTree>
    <p:extLst>
      <p:ext uri="{BB962C8B-B14F-4D97-AF65-F5344CB8AC3E}">
        <p14:creationId xmlns:p14="http://schemas.microsoft.com/office/powerpoint/2010/main" val="32268112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A0ECBA2-B27D-46F4-BC6B-E21BFB2B5DC2}" type="datetimeFigureOut">
              <a:rPr lang="en-GB" smtClean="0"/>
              <a:t>31/01/2020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A73F23E-95C8-4CA1-8A2E-F3470BC72E46}" type="slidenum">
              <a:rPr lang="en-GB" smtClean="0"/>
              <a:t>‹#›</a:t>
            </a:fld>
            <a:endParaRPr lang="en-GB"/>
          </a:p>
        </p:txBody>
      </p:sp>
    </p:spTree>
    <p:extLst>
      <p:ext uri="{BB962C8B-B14F-4D97-AF65-F5344CB8AC3E}">
        <p14:creationId xmlns:p14="http://schemas.microsoft.com/office/powerpoint/2010/main" val="9245604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EFADA"/>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A0ECBA2-B27D-46F4-BC6B-E21BFB2B5DC2}" type="datetimeFigureOut">
              <a:rPr lang="en-GB" smtClean="0"/>
              <a:t>31/01/2020</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A73F23E-95C8-4CA1-8A2E-F3470BC72E46}" type="slidenum">
              <a:rPr lang="en-GB" smtClean="0"/>
              <a:t>‹#›</a:t>
            </a:fld>
            <a:endParaRPr lang="en-GB"/>
          </a:p>
        </p:txBody>
      </p:sp>
    </p:spTree>
    <p:extLst>
      <p:ext uri="{BB962C8B-B14F-4D97-AF65-F5344CB8AC3E}">
        <p14:creationId xmlns:p14="http://schemas.microsoft.com/office/powerpoint/2010/main" val="2033603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www.youtube.com/watch?v=Vq4wrPL1o4s&amp;safe=active"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www.youtube.com/watch?v=pWp6kkz-pnQ&amp;safe=active"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s://www.youtube.com/watch?v=VVL8ptff7yI&amp;safe=active"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https://www.youtube.com/watch?v=fMeypGfS6Ys&amp;safe=active"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 Id="rId5" Type="http://schemas.openxmlformats.org/officeDocument/2006/relationships/image" Target="../media/image12.jpeg"/><Relationship Id="rId4" Type="http://schemas.openxmlformats.org/officeDocument/2006/relationships/image" Target="../media/image11.jpeg"/></Relationships>
</file>

<file path=ppt/slides/_rels/slide13.xml.rels><?xml version="1.0" encoding="UTF-8" standalone="yes"?>
<Relationships xmlns="http://schemas.openxmlformats.org/package/2006/relationships"><Relationship Id="rId3" Type="http://schemas.openxmlformats.org/officeDocument/2006/relationships/hyperlink" Target="https://www.youtube.com/watch?v=UJ9BvW-j-ug&amp;safe=active" TargetMode="External"/><Relationship Id="rId2" Type="http://schemas.openxmlformats.org/officeDocument/2006/relationships/hyperlink" Target="https://www.youtube.com/watch?v=iiFKju-2UDc&amp;safe=active" TargetMode="External"/><Relationship Id="rId1" Type="http://schemas.openxmlformats.org/officeDocument/2006/relationships/slideLayout" Target="../slideLayouts/slideLayout2.xml"/><Relationship Id="rId6" Type="http://schemas.openxmlformats.org/officeDocument/2006/relationships/hyperlink" Target="https://www.youtube.com/watch?v=D6raJluIg40&amp;safe=active" TargetMode="External"/><Relationship Id="rId5" Type="http://schemas.openxmlformats.org/officeDocument/2006/relationships/hyperlink" Target="https://www.youtube.com/watch?v=PcKoYGNj0BU" TargetMode="External"/><Relationship Id="rId4" Type="http://schemas.openxmlformats.org/officeDocument/2006/relationships/hyperlink" Target="https://www.youtube.com/watch?v=qolUC13bwMc"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 Id="rId5" Type="http://schemas.openxmlformats.org/officeDocument/2006/relationships/image" Target="../media/image16.jpeg"/><Relationship Id="rId4" Type="http://schemas.openxmlformats.org/officeDocument/2006/relationships/image" Target="../media/image15.jpeg"/></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1.xml"/><Relationship Id="rId4" Type="http://schemas.openxmlformats.org/officeDocument/2006/relationships/hyperlink" Target="https://www.youtube.com/watch?v=MeZe2qPLPh0" TargetMode="External"/></Relationships>
</file>

<file path=ppt/slides/_rels/slide16.xml.rels><?xml version="1.0" encoding="UTF-8" standalone="yes"?>
<Relationships xmlns="http://schemas.openxmlformats.org/package/2006/relationships"><Relationship Id="rId2" Type="http://schemas.openxmlformats.org/officeDocument/2006/relationships/image" Target="../media/image19.w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0.w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1.w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2.w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1.w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3.w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4.w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2461727401"/>
              </p:ext>
            </p:extLst>
          </p:nvPr>
        </p:nvGraphicFramePr>
        <p:xfrm>
          <a:off x="1547664" y="116632"/>
          <a:ext cx="6059016" cy="1402080"/>
        </p:xfrm>
        <a:graphic>
          <a:graphicData uri="http://schemas.openxmlformats.org/drawingml/2006/table">
            <a:tbl>
              <a:tblPr/>
              <a:tblGrid>
                <a:gridCol w="6059016"/>
              </a:tblGrid>
              <a:tr h="0">
                <a:tc>
                  <a:txBody>
                    <a:bodyPr/>
                    <a:lstStyle/>
                    <a:p>
                      <a:r>
                        <a:rPr lang="en-GB" sz="8600" dirty="0">
                          <a:solidFill>
                            <a:srgbClr val="000000"/>
                          </a:solidFill>
                          <a:effectLst/>
                          <a:latin typeface="Twinkl Cursive Looped"/>
                        </a:rPr>
                        <a:t>Persistence</a:t>
                      </a:r>
                      <a:endParaRPr lang="en-GB" dirty="0">
                        <a:effectLst/>
                      </a:endParaRPr>
                    </a:p>
                  </a:txBody>
                  <a:tcPr anchor="ctr">
                    <a:lnL>
                      <a:noFill/>
                    </a:lnL>
                    <a:lnR>
                      <a:noFill/>
                    </a:lnR>
                    <a:lnT>
                      <a:noFill/>
                    </a:lnT>
                    <a:lnB>
                      <a:noFill/>
                    </a:lnB>
                  </a:tcPr>
                </a:tc>
              </a:tr>
            </a:tbl>
          </a:graphicData>
        </a:graphic>
      </p:graphicFrame>
      <p:pic>
        <p:nvPicPr>
          <p:cNvPr id="1026" name="Picture 1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11760" y="2060848"/>
            <a:ext cx="4093780" cy="4395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Group 3"/>
          <p:cNvGrpSpPr>
            <a:grpSpLocks/>
          </p:cNvGrpSpPr>
          <p:nvPr/>
        </p:nvGrpSpPr>
        <p:grpSpPr bwMode="auto">
          <a:xfrm>
            <a:off x="2300634" y="1751284"/>
            <a:ext cx="4431605" cy="4342011"/>
            <a:chOff x="2809" y="5984"/>
            <a:chExt cx="5042" cy="5331"/>
          </a:xfrm>
        </p:grpSpPr>
        <p:sp>
          <p:nvSpPr>
            <p:cNvPr id="7" name="WordArt 4"/>
            <p:cNvSpPr>
              <a:spLocks noChangeArrowheads="1" noChangeShapeType="1" noTextEdit="1"/>
            </p:cNvSpPr>
            <p:nvPr/>
          </p:nvSpPr>
          <p:spPr bwMode="auto">
            <a:xfrm rot="3062094">
              <a:off x="4414" y="7878"/>
              <a:ext cx="4544" cy="2330"/>
            </a:xfrm>
            <a:prstGeom prst="rect">
              <a:avLst/>
            </a:prstGeom>
            <a:extLst>
              <a:ext uri="{AF507438-7753-43E0-B8FC-AC1667EBCBE1}">
                <a14:hiddenEffects xmlns:a14="http://schemas.microsoft.com/office/drawing/2010/main">
                  <a:effectLst/>
                </a14:hiddenEffects>
              </a:ext>
            </a:extLst>
          </p:spPr>
          <p:txBody>
            <a:bodyPr wrap="none" fromWordArt="1">
              <a:prstTxWarp prst="textArchUp">
                <a:avLst>
                  <a:gd name="adj" fmla="val 10812558"/>
                </a:avLst>
              </a:prstTxWarp>
            </a:bodyPr>
            <a:lstStyle/>
            <a:p>
              <a:pPr algn="ctr" rtl="0">
                <a:buNone/>
              </a:pPr>
              <a:r>
                <a:rPr lang="en-GB" sz="3600" kern="10" spc="0" smtClean="0">
                  <a:ln w="9525">
                    <a:solidFill>
                      <a:srgbClr val="000000"/>
                    </a:solidFill>
                    <a:round/>
                    <a:headEnd/>
                    <a:tailEnd/>
                  </a:ln>
                  <a:solidFill>
                    <a:srgbClr val="00B050"/>
                  </a:solidFill>
                  <a:effectLst/>
                  <a:latin typeface="Comic Sans MS"/>
                </a:rPr>
                <a:t> makes the impossible possible.</a:t>
              </a:r>
              <a:endParaRPr lang="en-GB" sz="3600" kern="10" spc="0">
                <a:ln w="9525">
                  <a:solidFill>
                    <a:srgbClr val="000000"/>
                  </a:solidFill>
                  <a:round/>
                  <a:headEnd/>
                  <a:tailEnd/>
                </a:ln>
                <a:solidFill>
                  <a:srgbClr val="00B050"/>
                </a:solidFill>
                <a:effectLst/>
                <a:latin typeface="Comic Sans MS"/>
              </a:endParaRPr>
            </a:p>
          </p:txBody>
        </p:sp>
        <p:sp>
          <p:nvSpPr>
            <p:cNvPr id="8" name="WordArt 5"/>
            <p:cNvSpPr>
              <a:spLocks noChangeArrowheads="1" noChangeShapeType="1" noTextEdit="1"/>
            </p:cNvSpPr>
            <p:nvPr/>
          </p:nvSpPr>
          <p:spPr bwMode="auto">
            <a:xfrm rot="-612700">
              <a:off x="2809" y="5984"/>
              <a:ext cx="2457" cy="2790"/>
            </a:xfrm>
            <a:prstGeom prst="rect">
              <a:avLst/>
            </a:prstGeom>
            <a:extLst>
              <a:ext uri="{AF507438-7753-43E0-B8FC-AC1667EBCBE1}">
                <a14:hiddenEffects xmlns:a14="http://schemas.microsoft.com/office/drawing/2010/main">
                  <a:effectLst/>
                </a14:hiddenEffects>
              </a:ext>
            </a:extLst>
          </p:spPr>
          <p:txBody>
            <a:bodyPr wrap="none" fromWordArt="1">
              <a:prstTxWarp prst="textArchUp">
                <a:avLst>
                  <a:gd name="adj" fmla="val 10800000"/>
                </a:avLst>
              </a:prstTxWarp>
            </a:bodyPr>
            <a:lstStyle/>
            <a:p>
              <a:pPr algn="ctr" rtl="0">
                <a:buNone/>
              </a:pPr>
              <a:r>
                <a:rPr lang="en-GB" sz="3600" kern="10" spc="0" smtClean="0">
                  <a:ln w="9525">
                    <a:solidFill>
                      <a:srgbClr val="000000"/>
                    </a:solidFill>
                    <a:round/>
                    <a:headEnd/>
                    <a:tailEnd/>
                  </a:ln>
                  <a:solidFill>
                    <a:srgbClr val="00B050"/>
                  </a:solidFill>
                  <a:effectLst/>
                  <a:latin typeface="Comic Sans MS"/>
                </a:rPr>
                <a:t>Persistence is what</a:t>
              </a:r>
              <a:endParaRPr lang="en-GB" sz="3600" kern="10" spc="0">
                <a:ln w="9525">
                  <a:solidFill>
                    <a:srgbClr val="000000"/>
                  </a:solidFill>
                  <a:round/>
                  <a:headEnd/>
                  <a:tailEnd/>
                </a:ln>
                <a:solidFill>
                  <a:srgbClr val="00B050"/>
                </a:solidFill>
                <a:effectLst/>
                <a:latin typeface="Comic Sans MS"/>
              </a:endParaRPr>
            </a:p>
          </p:txBody>
        </p:sp>
      </p:grpSp>
    </p:spTree>
    <p:extLst>
      <p:ext uri="{BB962C8B-B14F-4D97-AF65-F5344CB8AC3E}">
        <p14:creationId xmlns:p14="http://schemas.microsoft.com/office/powerpoint/2010/main" val="370210559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solidFill>
                  <a:srgbClr val="000000"/>
                </a:solidFill>
                <a:effectLst/>
                <a:latin typeface="Twinkl Cursive Looped"/>
              </a:rPr>
              <a:t>What is persistence?</a:t>
            </a:r>
            <a:endParaRPr lang="en-GB"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797939370"/>
              </p:ext>
            </p:extLst>
          </p:nvPr>
        </p:nvGraphicFramePr>
        <p:xfrm>
          <a:off x="1619672" y="1484784"/>
          <a:ext cx="5832647" cy="1257003"/>
        </p:xfrm>
        <a:graphic>
          <a:graphicData uri="http://schemas.openxmlformats.org/drawingml/2006/table">
            <a:tbl>
              <a:tblPr/>
              <a:tblGrid>
                <a:gridCol w="5832647"/>
              </a:tblGrid>
              <a:tr h="1257003">
                <a:tc>
                  <a:txBody>
                    <a:bodyPr/>
                    <a:lstStyle/>
                    <a:p>
                      <a:r>
                        <a:rPr lang="en-GB" sz="2900" dirty="0" smtClean="0">
                          <a:solidFill>
                            <a:srgbClr val="000000"/>
                          </a:solidFill>
                          <a:effectLst/>
                          <a:latin typeface="Twinkl Cursive Looped"/>
                        </a:rPr>
                        <a:t>It's </a:t>
                      </a:r>
                      <a:r>
                        <a:rPr lang="en-GB" sz="2900" dirty="0">
                          <a:solidFill>
                            <a:srgbClr val="000000"/>
                          </a:solidFill>
                          <a:effectLst/>
                          <a:latin typeface="Twinkl Cursive Looped"/>
                        </a:rPr>
                        <a:t>when you keep trying even when you find something difficult.</a:t>
                      </a:r>
                      <a:endParaRPr lang="en-GB" sz="700" dirty="0">
                        <a:effectLst/>
                      </a:endParaRPr>
                    </a:p>
                  </a:txBody>
                  <a:tcPr marL="37405" marR="37405" marT="18702" marB="18702" anchor="ctr">
                    <a:lnL>
                      <a:noFill/>
                    </a:lnL>
                    <a:lnR>
                      <a:noFill/>
                    </a:lnR>
                    <a:lnT>
                      <a:noFill/>
                    </a:lnT>
                    <a:lnB>
                      <a:noFill/>
                    </a:lnB>
                  </a:tcPr>
                </a:tc>
              </a:tr>
            </a:tbl>
          </a:graphicData>
        </a:graphic>
      </p:graphicFrame>
      <p:pic>
        <p:nvPicPr>
          <p:cNvPr id="2050" name="Picture 2" descr="Image result for persistenc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39751" y="2780928"/>
            <a:ext cx="4136731" cy="1783283"/>
          </a:xfrm>
          <a:prstGeom prst="rect">
            <a:avLst/>
          </a:prstGeom>
          <a:noFill/>
          <a:extLst>
            <a:ext uri="{909E8E84-426E-40DD-AFC4-6F175D3DCCD1}">
              <a14:hiddenFill xmlns:a14="http://schemas.microsoft.com/office/drawing/2010/main">
                <a:solidFill>
                  <a:srgbClr val="FFFFFF"/>
                </a:solidFill>
              </a14:hiddenFill>
            </a:ext>
          </a:extLst>
        </p:spPr>
      </p:pic>
      <p:sp>
        <p:nvSpPr>
          <p:cNvPr id="5" name="Subtitle 2"/>
          <p:cNvSpPr txBox="1">
            <a:spLocks/>
          </p:cNvSpPr>
          <p:nvPr/>
        </p:nvSpPr>
        <p:spPr>
          <a:xfrm>
            <a:off x="323528" y="4797152"/>
            <a:ext cx="8568952" cy="17526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GB" sz="2800" dirty="0" smtClean="0">
                <a:latin typeface="Twinkl Cursive Looped" panose="02000000000000000000" pitchFamily="2" charset="0"/>
              </a:rPr>
              <a:t> Persevering in task through to completion; remaining focused. </a:t>
            </a:r>
          </a:p>
          <a:p>
            <a:r>
              <a:rPr lang="en-GB" sz="2800" dirty="0" smtClean="0">
                <a:latin typeface="Twinkl Cursive Looped" panose="02000000000000000000" pitchFamily="2" charset="0"/>
              </a:rPr>
              <a:t>Looking for ways to reach your goal when stuck. </a:t>
            </a:r>
          </a:p>
          <a:p>
            <a:r>
              <a:rPr lang="en-GB" sz="2800" dirty="0" smtClean="0">
                <a:latin typeface="Twinkl Cursive Looped" panose="02000000000000000000" pitchFamily="2" charset="0"/>
              </a:rPr>
              <a:t>Not giving up.</a:t>
            </a:r>
            <a:endParaRPr lang="en-GB" sz="2800" dirty="0">
              <a:latin typeface="Twinkl Cursive Looped" panose="02000000000000000000" pitchFamily="2" charset="0"/>
            </a:endParaRPr>
          </a:p>
        </p:txBody>
      </p:sp>
    </p:spTree>
    <p:extLst>
      <p:ext uri="{BB962C8B-B14F-4D97-AF65-F5344CB8AC3E}">
        <p14:creationId xmlns:p14="http://schemas.microsoft.com/office/powerpoint/2010/main" val="4188058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2492896"/>
            <a:ext cx="8229600" cy="1143000"/>
          </a:xfrm>
        </p:spPr>
        <p:txBody>
          <a:bodyPr>
            <a:normAutofit fontScale="90000"/>
          </a:bodyPr>
          <a:lstStyle/>
          <a:p>
            <a:r>
              <a:rPr lang="en-GB" dirty="0" smtClean="0">
                <a:latin typeface="Twinkl Cursive Looped" panose="02000000000000000000" pitchFamily="2" charset="0"/>
              </a:rPr>
              <a:t>Can you think of any examples when you have persisted?</a:t>
            </a:r>
            <a:endParaRPr lang="en-GB" dirty="0">
              <a:latin typeface="Twinkl Cursive Looped" panose="02000000000000000000" pitchFamily="2" charset="0"/>
            </a:endParaRPr>
          </a:p>
        </p:txBody>
      </p:sp>
    </p:spTree>
    <p:extLst>
      <p:ext uri="{BB962C8B-B14F-4D97-AF65-F5344CB8AC3E}">
        <p14:creationId xmlns:p14="http://schemas.microsoft.com/office/powerpoint/2010/main" val="166867034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latin typeface="Twinkl Cursive Looped" panose="02000000000000000000" pitchFamily="2" charset="0"/>
              </a:rPr>
              <a:t>Examples…</a:t>
            </a:r>
            <a:endParaRPr lang="en-GB" dirty="0">
              <a:latin typeface="Twinkl Cursive Looped" panose="02000000000000000000" pitchFamily="2" charset="0"/>
            </a:endParaRPr>
          </a:p>
        </p:txBody>
      </p:sp>
      <p:sp>
        <p:nvSpPr>
          <p:cNvPr id="3" name="Content Placeholder 2"/>
          <p:cNvSpPr>
            <a:spLocks noGrp="1"/>
          </p:cNvSpPr>
          <p:nvPr>
            <p:ph idx="1"/>
          </p:nvPr>
        </p:nvSpPr>
        <p:spPr/>
        <p:txBody>
          <a:bodyPr/>
          <a:lstStyle/>
          <a:p>
            <a:pPr marL="0" indent="0">
              <a:buNone/>
            </a:pPr>
            <a:r>
              <a:rPr lang="en-GB" dirty="0" smtClean="0">
                <a:latin typeface="Twinkl Cursive Looped" panose="02000000000000000000" pitchFamily="2" charset="0"/>
              </a:rPr>
              <a:t>Sportsmen and women:</a:t>
            </a:r>
          </a:p>
          <a:p>
            <a:endParaRPr lang="en-GB" dirty="0">
              <a:latin typeface="Twinkl Cursive Looped" panose="02000000000000000000" pitchFamily="2" charset="0"/>
            </a:endParaRPr>
          </a:p>
          <a:p>
            <a:r>
              <a:rPr lang="en-GB" dirty="0" smtClean="0">
                <a:latin typeface="Twinkl Cursive Looped" panose="02000000000000000000" pitchFamily="2" charset="0"/>
              </a:rPr>
              <a:t>David Beckman kept missing penalties. He kept practising and now he is an amazing footballer!</a:t>
            </a:r>
          </a:p>
          <a:p>
            <a:endParaRPr lang="en-GB" dirty="0">
              <a:latin typeface="Twinkl Cursive Looped" panose="02000000000000000000" pitchFamily="2" charset="0"/>
            </a:endParaRPr>
          </a:p>
          <a:p>
            <a:pPr marL="0" indent="0">
              <a:buNone/>
            </a:pPr>
            <a:r>
              <a:rPr lang="en-GB" dirty="0" smtClean="0">
                <a:latin typeface="Twinkl Cursive Looped" panose="02000000000000000000" pitchFamily="2" charset="0"/>
                <a:hlinkClick r:id="rId2"/>
              </a:rPr>
              <a:t>https://www.youtube.com/watch?v=Vq4wrPL1o4s&amp;safe=active</a:t>
            </a:r>
            <a:endParaRPr lang="en-GB" dirty="0">
              <a:latin typeface="Twinkl Cursive Looped" panose="02000000000000000000" pitchFamily="2" charset="0"/>
            </a:endParaRPr>
          </a:p>
        </p:txBody>
      </p:sp>
    </p:spTree>
    <p:extLst>
      <p:ext uri="{BB962C8B-B14F-4D97-AF65-F5344CB8AC3E}">
        <p14:creationId xmlns:p14="http://schemas.microsoft.com/office/powerpoint/2010/main" val="94191398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latin typeface="Twinkl Cursive Looped" panose="02000000000000000000" pitchFamily="2" charset="0"/>
              </a:rPr>
              <a:t>Examples…</a:t>
            </a:r>
            <a:endParaRPr lang="en-GB" dirty="0">
              <a:latin typeface="Twinkl Cursive Looped" panose="02000000000000000000" pitchFamily="2" charset="0"/>
            </a:endParaRPr>
          </a:p>
        </p:txBody>
      </p:sp>
      <p:sp>
        <p:nvSpPr>
          <p:cNvPr id="3" name="Content Placeholder 2"/>
          <p:cNvSpPr>
            <a:spLocks noGrp="1"/>
          </p:cNvSpPr>
          <p:nvPr>
            <p:ph idx="1"/>
          </p:nvPr>
        </p:nvSpPr>
        <p:spPr/>
        <p:txBody>
          <a:bodyPr/>
          <a:lstStyle/>
          <a:p>
            <a:pPr marL="0" indent="0">
              <a:buNone/>
            </a:pPr>
            <a:r>
              <a:rPr lang="en-GB" dirty="0" smtClean="0">
                <a:latin typeface="Twinkl Cursive Looped" panose="02000000000000000000" pitchFamily="2" charset="0"/>
              </a:rPr>
              <a:t>Singers:</a:t>
            </a:r>
          </a:p>
          <a:p>
            <a:endParaRPr lang="en-GB" dirty="0">
              <a:latin typeface="Twinkl Cursive Looped" panose="02000000000000000000" pitchFamily="2" charset="0"/>
            </a:endParaRPr>
          </a:p>
          <a:p>
            <a:r>
              <a:rPr lang="en-GB" dirty="0" smtClean="0">
                <a:latin typeface="Twinkl Cursive Looped" panose="02000000000000000000" pitchFamily="2" charset="0"/>
              </a:rPr>
              <a:t>Listen to Bruno’s message…</a:t>
            </a:r>
          </a:p>
          <a:p>
            <a:endParaRPr lang="en-GB" dirty="0">
              <a:latin typeface="Twinkl Cursive Looped" panose="02000000000000000000" pitchFamily="2" charset="0"/>
            </a:endParaRPr>
          </a:p>
          <a:p>
            <a:pPr marL="0" indent="0">
              <a:buNone/>
            </a:pPr>
            <a:r>
              <a:rPr lang="en-GB" dirty="0" smtClean="0">
                <a:latin typeface="Twinkl Cursive Looped" panose="02000000000000000000" pitchFamily="2" charset="0"/>
                <a:hlinkClick r:id="rId2"/>
              </a:rPr>
              <a:t>https://www.youtube.com/watch?v=pWp6kkz-pnQ&amp;safe=active</a:t>
            </a:r>
            <a:endParaRPr lang="en-GB" dirty="0">
              <a:latin typeface="Twinkl Cursive Looped" panose="02000000000000000000" pitchFamily="2" charset="0"/>
            </a:endParaRPr>
          </a:p>
        </p:txBody>
      </p:sp>
    </p:spTree>
    <p:extLst>
      <p:ext uri="{BB962C8B-B14F-4D97-AF65-F5344CB8AC3E}">
        <p14:creationId xmlns:p14="http://schemas.microsoft.com/office/powerpoint/2010/main" val="111820675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latin typeface="Twinkl Cursive Looped" panose="02000000000000000000" pitchFamily="2" charset="0"/>
              </a:rPr>
              <a:t>Examples…</a:t>
            </a:r>
            <a:endParaRPr lang="en-GB" dirty="0">
              <a:latin typeface="Twinkl Cursive Looped" panose="02000000000000000000" pitchFamily="2" charset="0"/>
            </a:endParaRPr>
          </a:p>
        </p:txBody>
      </p:sp>
      <p:sp>
        <p:nvSpPr>
          <p:cNvPr id="3" name="Content Placeholder 2"/>
          <p:cNvSpPr>
            <a:spLocks noGrp="1"/>
          </p:cNvSpPr>
          <p:nvPr>
            <p:ph idx="1"/>
          </p:nvPr>
        </p:nvSpPr>
        <p:spPr>
          <a:xfrm>
            <a:off x="467544" y="1484784"/>
            <a:ext cx="8229600" cy="4525963"/>
          </a:xfrm>
        </p:spPr>
        <p:txBody>
          <a:bodyPr/>
          <a:lstStyle/>
          <a:p>
            <a:pPr marL="0" indent="0">
              <a:buNone/>
            </a:pPr>
            <a:r>
              <a:rPr lang="en-GB" dirty="0" smtClean="0">
                <a:latin typeface="Twinkl Cursive Looped" panose="02000000000000000000" pitchFamily="2" charset="0"/>
              </a:rPr>
              <a:t>Writers:</a:t>
            </a:r>
          </a:p>
          <a:p>
            <a:endParaRPr lang="en-GB" dirty="0">
              <a:latin typeface="Twinkl Cursive Looped" panose="02000000000000000000" pitchFamily="2" charset="0"/>
            </a:endParaRPr>
          </a:p>
          <a:p>
            <a:r>
              <a:rPr lang="en-GB" dirty="0" smtClean="0">
                <a:latin typeface="Twinkl Cursive Looped" panose="02000000000000000000" pitchFamily="2" charset="0"/>
              </a:rPr>
              <a:t>JK Rowling was turned down by multiple publishers for years. She persisted and now we have…</a:t>
            </a:r>
            <a:endParaRPr lang="en-GB" dirty="0">
              <a:latin typeface="Twinkl Cursive Looped" panose="02000000000000000000" pitchFamily="2" charset="0"/>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27784" y="4221087"/>
            <a:ext cx="3312368" cy="24810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1820675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latin typeface="Twinkl Cursive Looped" panose="02000000000000000000" pitchFamily="2" charset="0"/>
              </a:rPr>
              <a:t>Examples…</a:t>
            </a:r>
            <a:endParaRPr lang="en-GB" dirty="0">
              <a:latin typeface="Twinkl Cursive Looped" panose="02000000000000000000" pitchFamily="2" charset="0"/>
            </a:endParaRPr>
          </a:p>
        </p:txBody>
      </p:sp>
      <p:sp>
        <p:nvSpPr>
          <p:cNvPr id="3" name="Content Placeholder 2"/>
          <p:cNvSpPr>
            <a:spLocks noGrp="1"/>
          </p:cNvSpPr>
          <p:nvPr>
            <p:ph idx="1"/>
          </p:nvPr>
        </p:nvSpPr>
        <p:spPr>
          <a:xfrm>
            <a:off x="467544" y="1484784"/>
            <a:ext cx="8229600" cy="4525963"/>
          </a:xfrm>
        </p:spPr>
        <p:txBody>
          <a:bodyPr/>
          <a:lstStyle/>
          <a:p>
            <a:r>
              <a:rPr lang="en-GB" dirty="0" smtClean="0">
                <a:latin typeface="Twinkl Cursive Looped" panose="02000000000000000000" pitchFamily="2" charset="0"/>
              </a:rPr>
              <a:t>Walt Disney had an idea to create a magical theme park. His idea was turned down 302 times!</a:t>
            </a:r>
            <a:endParaRPr lang="en-GB" dirty="0">
              <a:latin typeface="Twinkl Cursive Looped" panose="02000000000000000000" pitchFamily="2" charset="0"/>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67744" y="3212976"/>
            <a:ext cx="3816424" cy="28586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9789556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GB" sz="3600" dirty="0" smtClean="0">
                <a:latin typeface="Twinkl Cursive Looped" panose="02000000000000000000" pitchFamily="2" charset="0"/>
              </a:rPr>
              <a:t>A river cuts through a rock not because of its power but because of its persistence.</a:t>
            </a:r>
            <a:endParaRPr lang="en-GB" sz="3600" dirty="0">
              <a:latin typeface="Twinkl Cursive Looped" panose="02000000000000000000" pitchFamily="2" charset="0"/>
            </a:endParaRPr>
          </a:p>
        </p:txBody>
      </p:sp>
      <p:sp>
        <p:nvSpPr>
          <p:cNvPr id="4" name="Title 1"/>
          <p:cNvSpPr>
            <a:spLocks noGrp="1"/>
          </p:cNvSpPr>
          <p:nvPr>
            <p:ph type="title"/>
          </p:nvPr>
        </p:nvSpPr>
        <p:spPr>
          <a:xfrm>
            <a:off x="457200" y="274638"/>
            <a:ext cx="8229600" cy="1143000"/>
          </a:xfrm>
        </p:spPr>
        <p:txBody>
          <a:bodyPr/>
          <a:lstStyle/>
          <a:p>
            <a:r>
              <a:rPr lang="en-GB" dirty="0" smtClean="0">
                <a:latin typeface="Twinkl Cursive Looped" panose="02000000000000000000" pitchFamily="2" charset="0"/>
              </a:rPr>
              <a:t>Examples…</a:t>
            </a:r>
            <a:endParaRPr lang="en-GB" dirty="0">
              <a:latin typeface="Twinkl Cursive Looped" panose="02000000000000000000" pitchFamily="2" charset="0"/>
            </a:endParaRP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11760" y="3456178"/>
            <a:ext cx="4104456" cy="27313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4411462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pPr marL="0" indent="0">
              <a:buNone/>
            </a:pPr>
            <a:r>
              <a:rPr lang="en-GB" sz="3600" dirty="0" smtClean="0">
                <a:latin typeface="Twinkl Cursive Looped" panose="02000000000000000000" pitchFamily="2" charset="0"/>
              </a:rPr>
              <a:t>Scientists:</a:t>
            </a:r>
          </a:p>
          <a:p>
            <a:pPr marL="0" indent="0">
              <a:buNone/>
            </a:pPr>
            <a:endParaRPr lang="en-GB" sz="3600" dirty="0" smtClean="0">
              <a:latin typeface="Twinkl Cursive Looped" panose="02000000000000000000" pitchFamily="2" charset="0"/>
            </a:endParaRPr>
          </a:p>
          <a:p>
            <a:r>
              <a:rPr lang="en-GB" sz="3600" dirty="0" smtClean="0">
                <a:latin typeface="Twinkl Cursive Looped" panose="02000000000000000000" pitchFamily="2" charset="0"/>
              </a:rPr>
              <a:t>Thomas Edison tried almost 10,000 times before he succeeded in creating the electric light. If he had given up, you would be reading this in the dark! </a:t>
            </a:r>
          </a:p>
          <a:p>
            <a:endParaRPr lang="en-GB" sz="3600" dirty="0">
              <a:latin typeface="Twinkl Cursive Looped" panose="02000000000000000000" pitchFamily="2" charset="0"/>
            </a:endParaRPr>
          </a:p>
          <a:p>
            <a:pPr marL="0" indent="0">
              <a:buNone/>
            </a:pPr>
            <a:r>
              <a:rPr lang="en-GB" sz="3000" dirty="0" smtClean="0">
                <a:latin typeface="Twinkl Cursive Looped" panose="02000000000000000000" pitchFamily="2" charset="0"/>
                <a:hlinkClick r:id="rId2"/>
              </a:rPr>
              <a:t>https://www.youtube.com/watch?v=VVL8ptff7yI&amp;safe=active</a:t>
            </a:r>
            <a:endParaRPr lang="en-GB" sz="3000" dirty="0">
              <a:latin typeface="Twinkl Cursive Looped" panose="02000000000000000000" pitchFamily="2" charset="0"/>
            </a:endParaRPr>
          </a:p>
        </p:txBody>
      </p:sp>
      <p:sp>
        <p:nvSpPr>
          <p:cNvPr id="4" name="Title 1"/>
          <p:cNvSpPr>
            <a:spLocks noGrp="1"/>
          </p:cNvSpPr>
          <p:nvPr>
            <p:ph type="title"/>
          </p:nvPr>
        </p:nvSpPr>
        <p:spPr>
          <a:xfrm>
            <a:off x="457200" y="274638"/>
            <a:ext cx="8229600" cy="1143000"/>
          </a:xfrm>
        </p:spPr>
        <p:txBody>
          <a:bodyPr/>
          <a:lstStyle/>
          <a:p>
            <a:r>
              <a:rPr lang="en-GB" dirty="0" smtClean="0">
                <a:latin typeface="Twinkl Cursive Looped" panose="02000000000000000000" pitchFamily="2" charset="0"/>
              </a:rPr>
              <a:t>Examples…</a:t>
            </a:r>
            <a:endParaRPr lang="en-GB" dirty="0">
              <a:latin typeface="Twinkl Cursive Looped" panose="02000000000000000000" pitchFamily="2" charset="0"/>
            </a:endParaRPr>
          </a:p>
        </p:txBody>
      </p:sp>
      <p:pic>
        <p:nvPicPr>
          <p:cNvPr id="7170" name="Picture 2" descr="C:\Users\RBradley\Downloads\thomas-edison-9284349-1-40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60232" y="620688"/>
            <a:ext cx="2016224" cy="20162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006045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GB" sz="3600" dirty="0" smtClean="0">
                <a:latin typeface="Twinkl Cursive Looped" panose="02000000000000000000" pitchFamily="2" charset="0"/>
              </a:rPr>
              <a:t>Colonel Sanders went to more than 1,000 places trying to sell his chicken recipe before he found an interested buyer. The fact that we can buy Kentucky Fried Chicken today attests to his perseverance. </a:t>
            </a:r>
            <a:endParaRPr lang="en-GB" sz="3600" dirty="0">
              <a:latin typeface="Twinkl Cursive Looped" panose="02000000000000000000" pitchFamily="2" charset="0"/>
            </a:endParaRPr>
          </a:p>
        </p:txBody>
      </p:sp>
      <p:sp>
        <p:nvSpPr>
          <p:cNvPr id="4" name="Title 1"/>
          <p:cNvSpPr>
            <a:spLocks noGrp="1"/>
          </p:cNvSpPr>
          <p:nvPr>
            <p:ph type="title"/>
          </p:nvPr>
        </p:nvSpPr>
        <p:spPr>
          <a:xfrm>
            <a:off x="457200" y="274638"/>
            <a:ext cx="8229600" cy="1143000"/>
          </a:xfrm>
        </p:spPr>
        <p:txBody>
          <a:bodyPr/>
          <a:lstStyle/>
          <a:p>
            <a:r>
              <a:rPr lang="en-GB" dirty="0" smtClean="0">
                <a:latin typeface="Twinkl Cursive Looped" panose="02000000000000000000" pitchFamily="2" charset="0"/>
              </a:rPr>
              <a:t>Examples…</a:t>
            </a:r>
            <a:endParaRPr lang="en-GB" dirty="0">
              <a:latin typeface="Twinkl Cursive Looped" panose="02000000000000000000" pitchFamily="2" charset="0"/>
            </a:endParaRP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92081" y="4581128"/>
            <a:ext cx="1741534" cy="21747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2006045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latin typeface="Twinkl Cursive Looped" panose="02000000000000000000" pitchFamily="2" charset="0"/>
              </a:rPr>
              <a:t>Persistence and Sesame Street</a:t>
            </a:r>
            <a:endParaRPr lang="en-GB" dirty="0">
              <a:latin typeface="Twinkl Cursive Looped" panose="02000000000000000000" pitchFamily="2" charset="0"/>
            </a:endParaRPr>
          </a:p>
        </p:txBody>
      </p:sp>
      <p:sp>
        <p:nvSpPr>
          <p:cNvPr id="3" name="Content Placeholder 2"/>
          <p:cNvSpPr>
            <a:spLocks noGrp="1"/>
          </p:cNvSpPr>
          <p:nvPr>
            <p:ph idx="1"/>
          </p:nvPr>
        </p:nvSpPr>
        <p:spPr/>
        <p:txBody>
          <a:bodyPr/>
          <a:lstStyle/>
          <a:p>
            <a:pPr marL="0" indent="0">
              <a:buNone/>
            </a:pPr>
            <a:r>
              <a:rPr lang="en-GB" dirty="0" smtClean="0">
                <a:latin typeface="Twinkl Cursive Looped" panose="02000000000000000000" pitchFamily="2" charset="0"/>
                <a:hlinkClick r:id="rId2"/>
              </a:rPr>
              <a:t>https://www.youtube.com/watch?v=fMeypGfS6Ys&amp;safe=active</a:t>
            </a:r>
            <a:endParaRPr lang="en-GB" dirty="0">
              <a:latin typeface="Twinkl Cursive Looped" panose="02000000000000000000" pitchFamily="2" charset="0"/>
            </a:endParaRPr>
          </a:p>
        </p:txBody>
      </p:sp>
      <p:pic>
        <p:nvPicPr>
          <p:cNvPr id="8194" name="Picture 2" descr="C:\Users\RBradley\Downloads\methode_times_prod_web_bin_83047ef8-183e-11ea-99d6-4e6452715c3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7704" y="2842260"/>
            <a:ext cx="5656193" cy="31790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60505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latin typeface="Twinkl Cursive Looped" panose="02000000000000000000" pitchFamily="2" charset="0"/>
              </a:rPr>
              <a:t>Famous quotes</a:t>
            </a:r>
            <a:endParaRPr lang="en-GB" dirty="0">
              <a:latin typeface="Twinkl Cursive Looped" panose="02000000000000000000" pitchFamily="2" charset="0"/>
            </a:endParaRPr>
          </a:p>
        </p:txBody>
      </p:sp>
      <p:pic>
        <p:nvPicPr>
          <p:cNvPr id="4" name="Picture 3" descr="C:\Users\RBradley\Downloads\9..jpg"/>
          <p:cNvPicPr/>
          <p:nvPr/>
        </p:nvPicPr>
        <p:blipFill>
          <a:blip r:embed="rId2">
            <a:extLst>
              <a:ext uri="{28A0092B-C50C-407E-A947-70E740481C1C}">
                <a14:useLocalDpi xmlns:a14="http://schemas.microsoft.com/office/drawing/2010/main" val="0"/>
              </a:ext>
            </a:extLst>
          </a:blip>
          <a:srcRect/>
          <a:stretch>
            <a:fillRect/>
          </a:stretch>
        </p:blipFill>
        <p:spPr bwMode="auto">
          <a:xfrm>
            <a:off x="5004048" y="1340768"/>
            <a:ext cx="4076844" cy="2461840"/>
          </a:xfrm>
          <a:prstGeom prst="rect">
            <a:avLst/>
          </a:prstGeom>
          <a:noFill/>
          <a:ln>
            <a:noFill/>
          </a:ln>
        </p:spPr>
      </p:pic>
      <p:pic>
        <p:nvPicPr>
          <p:cNvPr id="9218" name="Picture 2" descr="C:\Users\RBradley\Downloads\persistence_quot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4077072"/>
            <a:ext cx="4255120" cy="2553072"/>
          </a:xfrm>
          <a:prstGeom prst="rect">
            <a:avLst/>
          </a:prstGeom>
          <a:noFill/>
          <a:extLst>
            <a:ext uri="{909E8E84-426E-40DD-AFC4-6F175D3DCCD1}">
              <a14:hiddenFill xmlns:a14="http://schemas.microsoft.com/office/drawing/2010/main">
                <a:solidFill>
                  <a:srgbClr val="FFFFFF"/>
                </a:solidFill>
              </a14:hiddenFill>
            </a:ext>
          </a:extLst>
        </p:spPr>
      </p:pic>
      <p:pic>
        <p:nvPicPr>
          <p:cNvPr id="9219" name="Picture 3" descr="C:\Users\RBradley\Downloads\persistence-is-key-to-success-motivational-gym-quotes.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60624" y="1253232"/>
            <a:ext cx="2636912" cy="2636912"/>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C:\Users\RBradley\Downloads\sheer-persistence-is-the-difference-between-success-and-failure-quote-1.jpg"/>
          <p:cNvPicPr>
            <a:picLocks noChangeAspect="1" noChangeArrowheads="1"/>
          </p:cNvPicPr>
          <p:nvPr/>
        </p:nvPicPr>
        <p:blipFill rotWithShape="1">
          <a:blip r:embed="rId5">
            <a:extLst>
              <a:ext uri="{28A0092B-C50C-407E-A947-70E740481C1C}">
                <a14:useLocalDpi xmlns:a14="http://schemas.microsoft.com/office/drawing/2010/main" val="0"/>
              </a:ext>
            </a:extLst>
          </a:blip>
          <a:srcRect t="22330" b="25782"/>
          <a:stretch/>
        </p:blipFill>
        <p:spPr bwMode="auto">
          <a:xfrm>
            <a:off x="5004048" y="4077072"/>
            <a:ext cx="3813306" cy="25530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644980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latin typeface="Twinkl Cursive Looped" panose="02000000000000000000" pitchFamily="2" charset="0"/>
              </a:rPr>
              <a:t>Songs about persistence</a:t>
            </a:r>
            <a:endParaRPr lang="en-GB" dirty="0">
              <a:latin typeface="Twinkl Cursive Looped" panose="02000000000000000000" pitchFamily="2" charset="0"/>
            </a:endParaRPr>
          </a:p>
        </p:txBody>
      </p:sp>
      <p:sp>
        <p:nvSpPr>
          <p:cNvPr id="3" name="Content Placeholder 2"/>
          <p:cNvSpPr>
            <a:spLocks noGrp="1"/>
          </p:cNvSpPr>
          <p:nvPr>
            <p:ph idx="1"/>
          </p:nvPr>
        </p:nvSpPr>
        <p:spPr/>
        <p:txBody>
          <a:bodyPr>
            <a:normAutofit fontScale="62500" lnSpcReduction="20000"/>
          </a:bodyPr>
          <a:lstStyle/>
          <a:p>
            <a:r>
              <a:rPr lang="en-GB" b="1" u="sng" dirty="0">
                <a:latin typeface="Twinkl Cursive Looped" panose="02000000000000000000" pitchFamily="2" charset="0"/>
                <a:hlinkClick r:id="rId2"/>
              </a:rPr>
              <a:t>https://www.youtube.com/watch?v=iiFKju-2UDc&amp;safe=active</a:t>
            </a:r>
            <a:endParaRPr lang="en-GB" dirty="0">
              <a:latin typeface="Twinkl Cursive Looped" panose="02000000000000000000" pitchFamily="2" charset="0"/>
            </a:endParaRPr>
          </a:p>
          <a:p>
            <a:pPr marL="0" indent="0">
              <a:buNone/>
            </a:pPr>
            <a:r>
              <a:rPr lang="en-GB" b="1" u="sng" dirty="0">
                <a:latin typeface="Twinkl Cursive Looped" panose="02000000000000000000" pitchFamily="2" charset="0"/>
              </a:rPr>
              <a:t>Don’t stop Believing – Glee</a:t>
            </a:r>
            <a:endParaRPr lang="en-GB" dirty="0">
              <a:latin typeface="Twinkl Cursive Looped" panose="02000000000000000000" pitchFamily="2" charset="0"/>
            </a:endParaRPr>
          </a:p>
          <a:p>
            <a:endParaRPr lang="en-GB" dirty="0">
              <a:latin typeface="Twinkl Cursive Looped" panose="02000000000000000000" pitchFamily="2" charset="0"/>
            </a:endParaRPr>
          </a:p>
          <a:p>
            <a:r>
              <a:rPr lang="en-GB" b="1" u="sng" dirty="0">
                <a:latin typeface="Twinkl Cursive Looped" panose="02000000000000000000" pitchFamily="2" charset="0"/>
                <a:hlinkClick r:id="rId3"/>
              </a:rPr>
              <a:t>https://www.youtube.com/watch?v=UJ9BvW-j-ug&amp;safe=active</a:t>
            </a:r>
            <a:r>
              <a:rPr lang="en-GB" b="1" u="sng" dirty="0">
                <a:latin typeface="Twinkl Cursive Looped" panose="02000000000000000000" pitchFamily="2" charset="0"/>
              </a:rPr>
              <a:t> </a:t>
            </a:r>
            <a:endParaRPr lang="en-GB" dirty="0">
              <a:latin typeface="Twinkl Cursive Looped" panose="02000000000000000000" pitchFamily="2" charset="0"/>
            </a:endParaRPr>
          </a:p>
          <a:p>
            <a:pPr marL="0" indent="0">
              <a:buNone/>
            </a:pPr>
            <a:r>
              <a:rPr lang="en-GB" b="1" u="sng" dirty="0">
                <a:latin typeface="Twinkl Cursive Looped" panose="02000000000000000000" pitchFamily="2" charset="0"/>
              </a:rPr>
              <a:t>The Script – Hall of Fame</a:t>
            </a:r>
            <a:endParaRPr lang="en-GB" dirty="0">
              <a:latin typeface="Twinkl Cursive Looped" panose="02000000000000000000" pitchFamily="2" charset="0"/>
            </a:endParaRPr>
          </a:p>
          <a:p>
            <a:endParaRPr lang="en-GB" dirty="0">
              <a:latin typeface="Twinkl Cursive Looped" panose="02000000000000000000" pitchFamily="2" charset="0"/>
            </a:endParaRPr>
          </a:p>
          <a:p>
            <a:r>
              <a:rPr lang="en-GB" b="1" u="sng" dirty="0">
                <a:latin typeface="Twinkl Cursive Looped" panose="02000000000000000000" pitchFamily="2" charset="0"/>
                <a:hlinkClick r:id="rId4"/>
              </a:rPr>
              <a:t>https://www.youtube.com/watch?v=qolUC13bwMc</a:t>
            </a:r>
            <a:r>
              <a:rPr lang="en-GB" b="1" u="sng" dirty="0">
                <a:latin typeface="Twinkl Cursive Looped" panose="02000000000000000000" pitchFamily="2" charset="0"/>
              </a:rPr>
              <a:t> </a:t>
            </a:r>
            <a:endParaRPr lang="en-GB" dirty="0">
              <a:latin typeface="Twinkl Cursive Looped" panose="02000000000000000000" pitchFamily="2" charset="0"/>
            </a:endParaRPr>
          </a:p>
          <a:p>
            <a:pPr marL="0" indent="0">
              <a:buNone/>
            </a:pPr>
            <a:r>
              <a:rPr lang="en-GB" b="1" u="sng" dirty="0">
                <a:latin typeface="Twinkl Cursive Looped" panose="02000000000000000000" pitchFamily="2" charset="0"/>
              </a:rPr>
              <a:t>The Climb –Miley Cyrus</a:t>
            </a:r>
            <a:endParaRPr lang="en-GB" dirty="0">
              <a:latin typeface="Twinkl Cursive Looped" panose="02000000000000000000" pitchFamily="2" charset="0"/>
            </a:endParaRPr>
          </a:p>
          <a:p>
            <a:endParaRPr lang="en-GB" dirty="0">
              <a:latin typeface="Twinkl Cursive Looped" panose="02000000000000000000" pitchFamily="2" charset="0"/>
            </a:endParaRPr>
          </a:p>
          <a:p>
            <a:r>
              <a:rPr lang="en-GB" b="1" u="sng" dirty="0">
                <a:latin typeface="Twinkl Cursive Looped" panose="02000000000000000000" pitchFamily="2" charset="0"/>
                <a:hlinkClick r:id="rId5"/>
              </a:rPr>
              <a:t>https://www.youtube.com/watch?v=PcKoYGNj0BU</a:t>
            </a:r>
            <a:r>
              <a:rPr lang="en-GB" b="1" u="sng" dirty="0">
                <a:latin typeface="Twinkl Cursive Looped" panose="02000000000000000000" pitchFamily="2" charset="0"/>
              </a:rPr>
              <a:t> </a:t>
            </a:r>
            <a:endParaRPr lang="en-GB" b="1" u="sng" dirty="0" smtClean="0">
              <a:latin typeface="Twinkl Cursive Looped" panose="02000000000000000000" pitchFamily="2" charset="0"/>
            </a:endParaRPr>
          </a:p>
          <a:p>
            <a:pPr marL="0" indent="0">
              <a:buNone/>
            </a:pPr>
            <a:r>
              <a:rPr lang="en-GB" b="1" u="sng" dirty="0" smtClean="0">
                <a:latin typeface="Twinkl Cursive Looped" panose="02000000000000000000" pitchFamily="2" charset="0"/>
              </a:rPr>
              <a:t>Something </a:t>
            </a:r>
            <a:r>
              <a:rPr lang="en-GB" b="1" u="sng" dirty="0">
                <a:latin typeface="Twinkl Cursive Looped" panose="02000000000000000000" pitchFamily="2" charset="0"/>
              </a:rPr>
              <a:t>inside so Strong – </a:t>
            </a:r>
            <a:r>
              <a:rPr lang="en-GB" b="1" u="sng" dirty="0" err="1">
                <a:latin typeface="Twinkl Cursive Looped" panose="02000000000000000000" pitchFamily="2" charset="0"/>
              </a:rPr>
              <a:t>Labi</a:t>
            </a:r>
            <a:r>
              <a:rPr lang="en-GB" b="1" u="sng" dirty="0">
                <a:latin typeface="Twinkl Cursive Looped" panose="02000000000000000000" pitchFamily="2" charset="0"/>
              </a:rPr>
              <a:t> </a:t>
            </a:r>
            <a:r>
              <a:rPr lang="en-GB" b="1" u="sng" dirty="0" err="1">
                <a:latin typeface="Twinkl Cursive Looped" panose="02000000000000000000" pitchFamily="2" charset="0"/>
              </a:rPr>
              <a:t>Siffre</a:t>
            </a:r>
            <a:endParaRPr lang="en-GB" dirty="0">
              <a:latin typeface="Twinkl Cursive Looped" panose="02000000000000000000" pitchFamily="2" charset="0"/>
            </a:endParaRPr>
          </a:p>
          <a:p>
            <a:pPr marL="0" indent="0">
              <a:buNone/>
            </a:pPr>
            <a:endParaRPr lang="en-GB" dirty="0">
              <a:latin typeface="Twinkl Cursive Looped" panose="02000000000000000000" pitchFamily="2" charset="0"/>
            </a:endParaRPr>
          </a:p>
          <a:p>
            <a:r>
              <a:rPr lang="en-GB" b="1" u="sng" dirty="0">
                <a:latin typeface="Twinkl Cursive Looped" panose="02000000000000000000" pitchFamily="2" charset="0"/>
                <a:hlinkClick r:id="rId6"/>
              </a:rPr>
              <a:t>https://www.youtube.com/watch?v=D6raJluIg40&amp;safe=active</a:t>
            </a:r>
            <a:r>
              <a:rPr lang="en-GB" b="1" u="sng" dirty="0">
                <a:latin typeface="Twinkl Cursive Looped" panose="02000000000000000000" pitchFamily="2" charset="0"/>
              </a:rPr>
              <a:t> </a:t>
            </a:r>
            <a:endParaRPr lang="en-GB" dirty="0">
              <a:latin typeface="Twinkl Cursive Looped" panose="02000000000000000000" pitchFamily="2" charset="0"/>
            </a:endParaRPr>
          </a:p>
          <a:p>
            <a:pPr marL="0" indent="0">
              <a:buNone/>
            </a:pPr>
            <a:r>
              <a:rPr lang="en-GB" b="1" u="sng" dirty="0">
                <a:latin typeface="Twinkl Cursive Looped" panose="02000000000000000000" pitchFamily="2" charset="0"/>
              </a:rPr>
              <a:t>Reach -S Club 7</a:t>
            </a:r>
            <a:endParaRPr lang="en-GB" dirty="0">
              <a:latin typeface="Twinkl Cursive Looped" panose="02000000000000000000" pitchFamily="2" charset="0"/>
            </a:endParaRPr>
          </a:p>
        </p:txBody>
      </p:sp>
    </p:spTree>
    <p:extLst>
      <p:ext uri="{BB962C8B-B14F-4D97-AF65-F5344CB8AC3E}">
        <p14:creationId xmlns:p14="http://schemas.microsoft.com/office/powerpoint/2010/main" val="287127661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5" name="Picture 5" descr="C:\Users\RBradley\Downloads\Jesus Is Tempte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51360" y="1229700"/>
            <a:ext cx="3125684" cy="197623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57200" y="274638"/>
            <a:ext cx="8229600" cy="778098"/>
          </a:xfrm>
        </p:spPr>
        <p:txBody>
          <a:bodyPr/>
          <a:lstStyle/>
          <a:p>
            <a:r>
              <a:rPr lang="en-GB" dirty="0" smtClean="0">
                <a:latin typeface="Twinkl Cursive Looped" panose="02000000000000000000" pitchFamily="2" charset="0"/>
              </a:rPr>
              <a:t>Stories about persistence</a:t>
            </a:r>
            <a:endParaRPr lang="en-GB" dirty="0">
              <a:latin typeface="Twinkl Cursive Looped" panose="02000000000000000000" pitchFamily="2" charset="0"/>
            </a:endParaRPr>
          </a:p>
        </p:txBody>
      </p:sp>
      <p:pic>
        <p:nvPicPr>
          <p:cNvPr id="10242" name="Picture 2" descr="C:\Users\RBradley\Downloads\71nJtOd9QyL.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12160" y="908720"/>
            <a:ext cx="2919031" cy="2996952"/>
          </a:xfrm>
          <a:prstGeom prst="rect">
            <a:avLst/>
          </a:prstGeom>
          <a:noFill/>
          <a:extLst>
            <a:ext uri="{909E8E84-426E-40DD-AFC4-6F175D3DCCD1}">
              <a14:hiddenFill xmlns:a14="http://schemas.microsoft.com/office/drawing/2010/main">
                <a:solidFill>
                  <a:srgbClr val="FFFFFF"/>
                </a:solidFill>
              </a14:hiddenFill>
            </a:ext>
          </a:extLst>
        </p:spPr>
      </p:pic>
      <p:pic>
        <p:nvPicPr>
          <p:cNvPr id="10243" name="Picture 3" descr="C:\Users\RBradley\Downloads\81KCbvQ++cL.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07904" y="3717032"/>
            <a:ext cx="3568464" cy="2996952"/>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descr="C:\Users\RBradley\Downloads\51HX7GIbHXL.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990" y="2852936"/>
            <a:ext cx="3888025" cy="35303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49982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j040666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5150" y="2996952"/>
            <a:ext cx="2003275" cy="3003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3" name="Picture 5" descr="j025557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3438" y="3557227"/>
            <a:ext cx="2736874" cy="2305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5" name="Text Box 7"/>
          <p:cNvSpPr txBox="1">
            <a:spLocks noChangeArrowheads="1"/>
          </p:cNvSpPr>
          <p:nvPr/>
        </p:nvSpPr>
        <p:spPr bwMode="auto">
          <a:xfrm>
            <a:off x="1835150" y="764704"/>
            <a:ext cx="561717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spcBef>
                <a:spcPct val="50000"/>
              </a:spcBef>
            </a:pPr>
            <a:r>
              <a:rPr lang="en-GB" altLang="en-US" sz="6000" dirty="0">
                <a:latin typeface="Twinkl Cursive Looped" panose="02000000000000000000" pitchFamily="2" charset="0"/>
              </a:rPr>
              <a:t>The </a:t>
            </a:r>
            <a:r>
              <a:rPr lang="en-GB" altLang="en-US" sz="6000" dirty="0" smtClean="0">
                <a:latin typeface="Twinkl Cursive Looped" panose="02000000000000000000" pitchFamily="2" charset="0"/>
              </a:rPr>
              <a:t>Hare </a:t>
            </a:r>
            <a:br>
              <a:rPr lang="en-GB" altLang="en-US" sz="6000" dirty="0" smtClean="0">
                <a:latin typeface="Twinkl Cursive Looped" panose="02000000000000000000" pitchFamily="2" charset="0"/>
              </a:rPr>
            </a:br>
            <a:r>
              <a:rPr lang="en-GB" altLang="en-US" sz="6000" dirty="0" smtClean="0">
                <a:latin typeface="Twinkl Cursive Looped" panose="02000000000000000000" pitchFamily="2" charset="0"/>
              </a:rPr>
              <a:t>and the Tortoise</a:t>
            </a:r>
            <a:endParaRPr lang="en-GB" altLang="en-US" sz="6000" dirty="0">
              <a:latin typeface="Twinkl Cursive Looped" panose="02000000000000000000" pitchFamily="2" charset="0"/>
            </a:endParaRPr>
          </a:p>
        </p:txBody>
      </p:sp>
      <p:sp>
        <p:nvSpPr>
          <p:cNvPr id="2" name="Rectangle 1"/>
          <p:cNvSpPr/>
          <p:nvPr/>
        </p:nvSpPr>
        <p:spPr>
          <a:xfrm>
            <a:off x="1617295" y="6237312"/>
            <a:ext cx="5742384" cy="369332"/>
          </a:xfrm>
          <a:prstGeom prst="rect">
            <a:avLst/>
          </a:prstGeom>
        </p:spPr>
        <p:txBody>
          <a:bodyPr wrap="square">
            <a:spAutoFit/>
          </a:bodyPr>
          <a:lstStyle/>
          <a:p>
            <a:r>
              <a:rPr lang="en-GB" dirty="0" smtClean="0">
                <a:latin typeface="Twinkl Cursive Looped" panose="02000000000000000000" pitchFamily="2" charset="0"/>
                <a:hlinkClick r:id="rId4"/>
              </a:rPr>
              <a:t>https://www.youtube.com/watch?v=MeZe2qPLPh0</a:t>
            </a:r>
            <a:endParaRPr lang="en-GB" dirty="0">
              <a:latin typeface="Twinkl Cursive Looped" panose="02000000000000000000" pitchFamily="2" charset="0"/>
            </a:endParaRPr>
          </a:p>
        </p:txBody>
      </p:sp>
    </p:spTree>
    <p:extLst>
      <p:ext uri="{BB962C8B-B14F-4D97-AF65-F5344CB8AC3E}">
        <p14:creationId xmlns:p14="http://schemas.microsoft.com/office/powerpoint/2010/main" val="2777508153"/>
      </p:ext>
    </p:extLst>
  </p:cSld>
  <p:clrMapOvr>
    <a:masterClrMapping/>
  </p:clrMapOvr>
  <p:transition spd="slow">
    <p:dissolv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7" presetClass="entr" presetSubtype="0" fill="hold" nodeType="clickEffect">
                                  <p:stCondLst>
                                    <p:cond delay="0"/>
                                  </p:stCondLst>
                                  <p:iterate type="lt">
                                    <p:tmPct val="50000"/>
                                  </p:iterate>
                                  <p:childTnLst>
                                    <p:set>
                                      <p:cBhvr>
                                        <p:cTn id="6" dur="1" fill="hold">
                                          <p:stCondLst>
                                            <p:cond delay="0"/>
                                          </p:stCondLst>
                                        </p:cTn>
                                        <p:tgtEl>
                                          <p:spTgt spid="2055">
                                            <p:txEl>
                                              <p:pRg st="0" end="0"/>
                                            </p:txEl>
                                          </p:spTgt>
                                        </p:tgtEl>
                                        <p:attrNameLst>
                                          <p:attrName>style.visibility</p:attrName>
                                        </p:attrNameLst>
                                      </p:cBhvr>
                                      <p:to>
                                        <p:strVal val="visible"/>
                                      </p:to>
                                    </p:set>
                                    <p:anim calcmode="discrete" valueType="clr">
                                      <p:cBhvr override="childStyle">
                                        <p:cTn id="7" dur="80"/>
                                        <p:tgtEl>
                                          <p:spTgt spid="2055">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2055">
                                            <p:txEl>
                                              <p:pRg st="0" end="0"/>
                                            </p:txEl>
                                          </p:spTgt>
                                        </p:tgtEl>
                                        <p:attrNameLst>
                                          <p:attrName>fillcolor</p:attrName>
                                        </p:attrNameLst>
                                      </p:cBhvr>
                                      <p:tavLst>
                                        <p:tav tm="0">
                                          <p:val>
                                            <p:clrVal>
                                              <a:schemeClr val="accent2"/>
                                            </p:clrVal>
                                          </p:val>
                                        </p:tav>
                                        <p:tav tm="50000">
                                          <p:val>
                                            <p:clrVal>
                                              <a:schemeClr val="hlink"/>
                                            </p:clrVal>
                                          </p:val>
                                        </p:tav>
                                      </p:tavLst>
                                    </p:anim>
                                    <p:set>
                                      <p:cBhvr>
                                        <p:cTn id="9" dur="80"/>
                                        <p:tgtEl>
                                          <p:spTgt spid="2055">
                                            <p:txEl>
                                              <p:pRg st="0" end="0"/>
                                            </p:txEl>
                                          </p:spTgt>
                                        </p:tgtEl>
                                        <p:attrNameLst>
                                          <p:attrName>fill.type</p:attrName>
                                        </p:attrNameLst>
                                      </p:cBhvr>
                                      <p:to>
                                        <p:strVal val="solid"/>
                                      </p:to>
                                    </p:set>
                                  </p:childTnLst>
                                </p:cTn>
                              </p:par>
                            </p:childTnLst>
                          </p:cTn>
                        </p:par>
                      </p:childTnLst>
                    </p:cTn>
                  </p:par>
                  <p:par>
                    <p:cTn id="10" fill="hold" nodeType="clickPar">
                      <p:stCondLst>
                        <p:cond delay="indefinite"/>
                      </p:stCondLst>
                      <p:childTnLst>
                        <p:par>
                          <p:cTn id="11" fill="hold" nodeType="withGroup">
                            <p:stCondLst>
                              <p:cond delay="0"/>
                            </p:stCondLst>
                            <p:childTnLst>
                              <p:par>
                                <p:cTn id="12" presetID="35" presetClass="entr" presetSubtype="0" fill="hold" nodeType="clickEffect">
                                  <p:stCondLst>
                                    <p:cond delay="0"/>
                                  </p:stCondLst>
                                  <p:childTnLst>
                                    <p:set>
                                      <p:cBhvr>
                                        <p:cTn id="13" dur="1" fill="hold">
                                          <p:stCondLst>
                                            <p:cond delay="0"/>
                                          </p:stCondLst>
                                        </p:cTn>
                                        <p:tgtEl>
                                          <p:spTgt spid="2052"/>
                                        </p:tgtEl>
                                        <p:attrNameLst>
                                          <p:attrName>style.visibility</p:attrName>
                                        </p:attrNameLst>
                                      </p:cBhvr>
                                      <p:to>
                                        <p:strVal val="visible"/>
                                      </p:to>
                                    </p:set>
                                    <p:animEffect transition="in" filter="fade">
                                      <p:cBhvr>
                                        <p:cTn id="14" dur="2000"/>
                                        <p:tgtEl>
                                          <p:spTgt spid="2052"/>
                                        </p:tgtEl>
                                      </p:cBhvr>
                                    </p:animEffect>
                                    <p:anim calcmode="lin" valueType="num">
                                      <p:cBhvr>
                                        <p:cTn id="15" dur="2000" fill="hold"/>
                                        <p:tgtEl>
                                          <p:spTgt spid="2052"/>
                                        </p:tgtEl>
                                        <p:attrNameLst>
                                          <p:attrName>style.rotation</p:attrName>
                                        </p:attrNameLst>
                                      </p:cBhvr>
                                      <p:tavLst>
                                        <p:tav tm="0">
                                          <p:val>
                                            <p:fltVal val="720"/>
                                          </p:val>
                                        </p:tav>
                                        <p:tav tm="100000">
                                          <p:val>
                                            <p:fltVal val="0"/>
                                          </p:val>
                                        </p:tav>
                                      </p:tavLst>
                                    </p:anim>
                                    <p:anim calcmode="lin" valueType="num">
                                      <p:cBhvr>
                                        <p:cTn id="16" dur="2000" fill="hold"/>
                                        <p:tgtEl>
                                          <p:spTgt spid="2052"/>
                                        </p:tgtEl>
                                        <p:attrNameLst>
                                          <p:attrName>ppt_h</p:attrName>
                                        </p:attrNameLst>
                                      </p:cBhvr>
                                      <p:tavLst>
                                        <p:tav tm="0">
                                          <p:val>
                                            <p:fltVal val="0"/>
                                          </p:val>
                                        </p:tav>
                                        <p:tav tm="100000">
                                          <p:val>
                                            <p:strVal val="#ppt_h"/>
                                          </p:val>
                                        </p:tav>
                                      </p:tavLst>
                                    </p:anim>
                                    <p:anim calcmode="lin" valueType="num">
                                      <p:cBhvr>
                                        <p:cTn id="17" dur="2000" fill="hold"/>
                                        <p:tgtEl>
                                          <p:spTgt spid="2052"/>
                                        </p:tgtEl>
                                        <p:attrNameLst>
                                          <p:attrName>ppt_w</p:attrName>
                                        </p:attrNameLst>
                                      </p:cBhvr>
                                      <p:tavLst>
                                        <p:tav tm="0">
                                          <p:val>
                                            <p:fltVal val="0"/>
                                          </p:val>
                                        </p:tav>
                                        <p:tav tm="100000">
                                          <p:val>
                                            <p:strVal val="#ppt_w"/>
                                          </p:val>
                                        </p:tav>
                                      </p:tavLst>
                                    </p:anim>
                                  </p:childTnLst>
                                </p:cTn>
                              </p:par>
                            </p:childTnLst>
                          </p:cTn>
                        </p:par>
                      </p:childTnLst>
                    </p:cTn>
                  </p:par>
                  <p:par>
                    <p:cTn id="18" fill="hold" nodeType="clickPar">
                      <p:stCondLst>
                        <p:cond delay="indefinite"/>
                      </p:stCondLst>
                      <p:childTnLst>
                        <p:par>
                          <p:cTn id="19" fill="hold" nodeType="withGroup">
                            <p:stCondLst>
                              <p:cond delay="0"/>
                            </p:stCondLst>
                            <p:childTnLst>
                              <p:par>
                                <p:cTn id="20" presetID="19" presetClass="entr" presetSubtype="10" fill="hold" nodeType="clickEffect">
                                  <p:stCondLst>
                                    <p:cond delay="0"/>
                                  </p:stCondLst>
                                  <p:childTnLst>
                                    <p:set>
                                      <p:cBhvr>
                                        <p:cTn id="21" dur="1" fill="hold">
                                          <p:stCondLst>
                                            <p:cond delay="0"/>
                                          </p:stCondLst>
                                        </p:cTn>
                                        <p:tgtEl>
                                          <p:spTgt spid="2053"/>
                                        </p:tgtEl>
                                        <p:attrNameLst>
                                          <p:attrName>style.visibility</p:attrName>
                                        </p:attrNameLst>
                                      </p:cBhvr>
                                      <p:to>
                                        <p:strVal val="visible"/>
                                      </p:to>
                                    </p:set>
                                    <p:anim calcmode="lin" valueType="num">
                                      <p:cBhvr>
                                        <p:cTn id="22" dur="5000" fill="hold"/>
                                        <p:tgtEl>
                                          <p:spTgt spid="2053"/>
                                        </p:tgtEl>
                                        <p:attrNameLst>
                                          <p:attrName>ppt_w</p:attrName>
                                        </p:attrNameLst>
                                      </p:cBhvr>
                                      <p:tavLst>
                                        <p:tav tm="0" fmla="#ppt_w*sin(2.5*pi*$)">
                                          <p:val>
                                            <p:fltVal val="0"/>
                                          </p:val>
                                        </p:tav>
                                        <p:tav tm="100000">
                                          <p:val>
                                            <p:fltVal val="1"/>
                                          </p:val>
                                        </p:tav>
                                      </p:tavLst>
                                    </p:anim>
                                    <p:anim calcmode="lin" valueType="num">
                                      <p:cBhvr>
                                        <p:cTn id="23" dur="5000" fill="hold"/>
                                        <p:tgtEl>
                                          <p:spTgt spid="205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4" descr="j0101054"/>
          <p:cNvPicPr>
            <a:picLocks noChangeAspect="1" noChangeArrowheads="1"/>
          </p:cNvPicPr>
          <p:nvPr/>
        </p:nvPicPr>
        <p:blipFill>
          <a:blip r:embed="rId2" cstate="print">
            <a:lum bright="70000" contrast="-70000"/>
            <a:extLst>
              <a:ext uri="{28A0092B-C50C-407E-A947-70E740481C1C}">
                <a14:useLocalDpi xmlns:a14="http://schemas.microsoft.com/office/drawing/2010/main" val="0"/>
              </a:ext>
            </a:extLst>
          </a:blip>
          <a:srcRect/>
          <a:stretch>
            <a:fillRect/>
          </a:stretch>
        </p:blipFill>
        <p:spPr bwMode="auto">
          <a:xfrm>
            <a:off x="0" y="0"/>
            <a:ext cx="93964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5" name="Rectangle 3"/>
          <p:cNvSpPr>
            <a:spLocks noGrp="1" noChangeArrowheads="1"/>
          </p:cNvSpPr>
          <p:nvPr>
            <p:ph type="body" idx="1"/>
          </p:nvPr>
        </p:nvSpPr>
        <p:spPr>
          <a:xfrm>
            <a:off x="457200" y="908720"/>
            <a:ext cx="8229600" cy="5217443"/>
          </a:xfrm>
          <a:noFill/>
        </p:spPr>
        <p:txBody>
          <a:bodyPr>
            <a:normAutofit/>
          </a:bodyPr>
          <a:lstStyle/>
          <a:p>
            <a:pPr eaLnBrk="1" hangingPunct="1">
              <a:buFontTx/>
              <a:buNone/>
            </a:pPr>
            <a:r>
              <a:rPr lang="en-GB" altLang="en-US" sz="4000" dirty="0" smtClean="0">
                <a:latin typeface="Twinkl Cursive Looped" panose="02000000000000000000" pitchFamily="2" charset="0"/>
              </a:rPr>
              <a:t>It was time once again for the Annual Woodland Race. All of the forest animals were very excited about competing in the race and winning the precious trophy. It was a great honour to win such an award so all kinds of animal had signed up to take part.</a:t>
            </a:r>
          </a:p>
        </p:txBody>
      </p:sp>
    </p:spTree>
    <p:extLst>
      <p:ext uri="{BB962C8B-B14F-4D97-AF65-F5344CB8AC3E}">
        <p14:creationId xmlns:p14="http://schemas.microsoft.com/office/powerpoint/2010/main" val="2248718857"/>
      </p:ext>
    </p:extLst>
  </p:cSld>
  <p:clrMapOvr>
    <a:masterClrMapping/>
  </p:clrMapOvr>
  <p:transition spd="slow">
    <p:dissolv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7" presetClass="entr" presetSubtype="0" fill="hold" nodeType="clickEffect">
                                  <p:stCondLst>
                                    <p:cond delay="0"/>
                                  </p:stCondLst>
                                  <p:iterate type="lt">
                                    <p:tmPct val="50000"/>
                                  </p:iterate>
                                  <p:childTnLst>
                                    <p:set>
                                      <p:cBhvr>
                                        <p:cTn id="6" dur="1" fill="hold">
                                          <p:stCondLst>
                                            <p:cond delay="0"/>
                                          </p:stCondLst>
                                        </p:cTn>
                                        <p:tgtEl>
                                          <p:spTgt spid="3075">
                                            <p:txEl>
                                              <p:pRg st="0" end="0"/>
                                            </p:txEl>
                                          </p:spTgt>
                                        </p:tgtEl>
                                        <p:attrNameLst>
                                          <p:attrName>style.visibility</p:attrName>
                                        </p:attrNameLst>
                                      </p:cBhvr>
                                      <p:to>
                                        <p:strVal val="visible"/>
                                      </p:to>
                                    </p:set>
                                    <p:anim calcmode="discrete" valueType="clr">
                                      <p:cBhvr override="childStyle">
                                        <p:cTn id="7" dur="80"/>
                                        <p:tgtEl>
                                          <p:spTgt spid="3075">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3075">
                                            <p:txEl>
                                              <p:pRg st="0" end="0"/>
                                            </p:txEl>
                                          </p:spTgt>
                                        </p:tgtEl>
                                        <p:attrNameLst>
                                          <p:attrName>fillcolor</p:attrName>
                                        </p:attrNameLst>
                                      </p:cBhvr>
                                      <p:tavLst>
                                        <p:tav tm="0">
                                          <p:val>
                                            <p:clrVal>
                                              <a:schemeClr val="accent2"/>
                                            </p:clrVal>
                                          </p:val>
                                        </p:tav>
                                        <p:tav tm="50000">
                                          <p:val>
                                            <p:clrVal>
                                              <a:schemeClr val="hlink"/>
                                            </p:clrVal>
                                          </p:val>
                                        </p:tav>
                                      </p:tavLst>
                                    </p:anim>
                                    <p:set>
                                      <p:cBhvr>
                                        <p:cTn id="9" dur="80"/>
                                        <p:tgtEl>
                                          <p:spTgt spid="3075">
                                            <p:txEl>
                                              <p:pRg st="0" end="0"/>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4" descr="sy00013_"/>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0" y="17463"/>
            <a:ext cx="9144000" cy="684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9" name="Rectangle 3"/>
          <p:cNvSpPr>
            <a:spLocks noGrp="1" noChangeArrowheads="1"/>
          </p:cNvSpPr>
          <p:nvPr>
            <p:ph type="body" idx="1"/>
          </p:nvPr>
        </p:nvSpPr>
        <p:spPr>
          <a:xfrm>
            <a:off x="457200" y="620688"/>
            <a:ext cx="8229600" cy="5505475"/>
          </a:xfrm>
        </p:spPr>
        <p:txBody>
          <a:bodyPr>
            <a:noAutofit/>
          </a:bodyPr>
          <a:lstStyle/>
          <a:p>
            <a:pPr eaLnBrk="1" hangingPunct="1">
              <a:lnSpc>
                <a:spcPct val="90000"/>
              </a:lnSpc>
              <a:buFontTx/>
              <a:buNone/>
            </a:pPr>
            <a:r>
              <a:rPr lang="en-GB" altLang="en-US" sz="4000" dirty="0" smtClean="0">
                <a:latin typeface="Twinkl Cursive Looped" panose="02000000000000000000" pitchFamily="2" charset="0"/>
              </a:rPr>
              <a:t>However, at the starting line of the race, many of the signed up animals changed their mind and decided not to race, and why? Well, it was Hare.</a:t>
            </a:r>
          </a:p>
          <a:p>
            <a:pPr eaLnBrk="1" hangingPunct="1">
              <a:lnSpc>
                <a:spcPct val="90000"/>
              </a:lnSpc>
              <a:buFontTx/>
              <a:buNone/>
            </a:pPr>
            <a:r>
              <a:rPr lang="en-GB" altLang="en-US" sz="4000" dirty="0" smtClean="0">
                <a:latin typeface="Twinkl Cursive Looped" panose="02000000000000000000" pitchFamily="2" charset="0"/>
              </a:rPr>
              <a:t>He had turned up to run the race but could not help himself in boasting to everyone else that he was the best at everything and that he was going to win.</a:t>
            </a:r>
          </a:p>
        </p:txBody>
      </p:sp>
    </p:spTree>
    <p:extLst>
      <p:ext uri="{BB962C8B-B14F-4D97-AF65-F5344CB8AC3E}">
        <p14:creationId xmlns:p14="http://schemas.microsoft.com/office/powerpoint/2010/main" val="414428058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7" presetClass="entr" presetSubtype="0" fill="hold" nodeType="clickEffect">
                                  <p:stCondLst>
                                    <p:cond delay="0"/>
                                  </p:stCondLst>
                                  <p:iterate type="lt">
                                    <p:tmPct val="50000"/>
                                  </p:iterate>
                                  <p:childTnLst>
                                    <p:set>
                                      <p:cBhvr>
                                        <p:cTn id="6" dur="1" fill="hold">
                                          <p:stCondLst>
                                            <p:cond delay="0"/>
                                          </p:stCondLst>
                                        </p:cTn>
                                        <p:tgtEl>
                                          <p:spTgt spid="4099">
                                            <p:txEl>
                                              <p:pRg st="0" end="0"/>
                                            </p:txEl>
                                          </p:spTgt>
                                        </p:tgtEl>
                                        <p:attrNameLst>
                                          <p:attrName>style.visibility</p:attrName>
                                        </p:attrNameLst>
                                      </p:cBhvr>
                                      <p:to>
                                        <p:strVal val="visible"/>
                                      </p:to>
                                    </p:set>
                                    <p:anim calcmode="discrete" valueType="clr">
                                      <p:cBhvr override="childStyle">
                                        <p:cTn id="7" dur="80"/>
                                        <p:tgtEl>
                                          <p:spTgt spid="4099">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4099">
                                            <p:txEl>
                                              <p:pRg st="0" end="0"/>
                                            </p:txEl>
                                          </p:spTgt>
                                        </p:tgtEl>
                                        <p:attrNameLst>
                                          <p:attrName>fillcolor</p:attrName>
                                        </p:attrNameLst>
                                      </p:cBhvr>
                                      <p:tavLst>
                                        <p:tav tm="0">
                                          <p:val>
                                            <p:clrVal>
                                              <a:schemeClr val="accent2"/>
                                            </p:clrVal>
                                          </p:val>
                                        </p:tav>
                                        <p:tav tm="50000">
                                          <p:val>
                                            <p:clrVal>
                                              <a:schemeClr val="hlink"/>
                                            </p:clrVal>
                                          </p:val>
                                        </p:tav>
                                      </p:tavLst>
                                    </p:anim>
                                    <p:set>
                                      <p:cBhvr>
                                        <p:cTn id="9" dur="80"/>
                                        <p:tgtEl>
                                          <p:spTgt spid="4099">
                                            <p:txEl>
                                              <p:pRg st="0" end="0"/>
                                            </p:txEl>
                                          </p:spTgt>
                                        </p:tgtEl>
                                        <p:attrNameLst>
                                          <p:attrName>fill.type</p:attrName>
                                        </p:attrNameLst>
                                      </p:cBhvr>
                                      <p:to>
                                        <p:strVal val="solid"/>
                                      </p:to>
                                    </p:set>
                                  </p:childTnLst>
                                </p:cTn>
                              </p:par>
                            </p:childTnLst>
                          </p:cTn>
                        </p:par>
                      </p:childTnLst>
                    </p:cTn>
                  </p:par>
                  <p:par>
                    <p:cTn id="10" fill="hold" nodeType="clickPar">
                      <p:stCondLst>
                        <p:cond delay="indefinite"/>
                      </p:stCondLst>
                      <p:childTnLst>
                        <p:par>
                          <p:cTn id="11" fill="hold" nodeType="withGroup">
                            <p:stCondLst>
                              <p:cond delay="0"/>
                            </p:stCondLst>
                            <p:childTnLst>
                              <p:par>
                                <p:cTn id="12" presetID="27" presetClass="entr" presetSubtype="0" fill="hold" nodeType="clickEffect">
                                  <p:stCondLst>
                                    <p:cond delay="0"/>
                                  </p:stCondLst>
                                  <p:iterate type="lt">
                                    <p:tmPct val="50000"/>
                                  </p:iterate>
                                  <p:childTnLst>
                                    <p:set>
                                      <p:cBhvr>
                                        <p:cTn id="13" dur="1" fill="hold">
                                          <p:stCondLst>
                                            <p:cond delay="0"/>
                                          </p:stCondLst>
                                        </p:cTn>
                                        <p:tgtEl>
                                          <p:spTgt spid="4099">
                                            <p:txEl>
                                              <p:pRg st="1" end="1"/>
                                            </p:txEl>
                                          </p:spTgt>
                                        </p:tgtEl>
                                        <p:attrNameLst>
                                          <p:attrName>style.visibility</p:attrName>
                                        </p:attrNameLst>
                                      </p:cBhvr>
                                      <p:to>
                                        <p:strVal val="visible"/>
                                      </p:to>
                                    </p:set>
                                    <p:anim calcmode="discrete" valueType="clr">
                                      <p:cBhvr override="childStyle">
                                        <p:cTn id="14" dur="80"/>
                                        <p:tgtEl>
                                          <p:spTgt spid="4099">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4099">
                                            <p:txEl>
                                              <p:pRg st="1" end="1"/>
                                            </p:txEl>
                                          </p:spTgt>
                                        </p:tgtEl>
                                        <p:attrNameLst>
                                          <p:attrName>fillcolor</p:attrName>
                                        </p:attrNameLst>
                                      </p:cBhvr>
                                      <p:tavLst>
                                        <p:tav tm="0">
                                          <p:val>
                                            <p:clrVal>
                                              <a:schemeClr val="accent2"/>
                                            </p:clrVal>
                                          </p:val>
                                        </p:tav>
                                        <p:tav tm="50000">
                                          <p:val>
                                            <p:clrVal>
                                              <a:schemeClr val="hlink"/>
                                            </p:clrVal>
                                          </p:val>
                                        </p:tav>
                                      </p:tavLst>
                                    </p:anim>
                                    <p:set>
                                      <p:cBhvr>
                                        <p:cTn id="16" dur="80"/>
                                        <p:tgtEl>
                                          <p:spTgt spid="4099">
                                            <p:txEl>
                                              <p:pRg st="1" end="1"/>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4" descr="j0192309"/>
          <p:cNvPicPr>
            <a:picLocks noChangeAspect="1" noChangeArrowheads="1"/>
          </p:cNvPicPr>
          <p:nvPr/>
        </p:nvPicPr>
        <p:blipFill>
          <a:blip r:embed="rId2" cstate="print">
            <a:lum bright="70000" contrast="-70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3" name="Rectangle 3"/>
          <p:cNvSpPr>
            <a:spLocks noGrp="1" noChangeArrowheads="1"/>
          </p:cNvSpPr>
          <p:nvPr>
            <p:ph type="body" idx="1"/>
          </p:nvPr>
        </p:nvSpPr>
        <p:spPr>
          <a:xfrm>
            <a:off x="457200" y="548680"/>
            <a:ext cx="8363272" cy="5577483"/>
          </a:xfrm>
        </p:spPr>
        <p:txBody>
          <a:bodyPr>
            <a:noAutofit/>
          </a:bodyPr>
          <a:lstStyle/>
          <a:p>
            <a:pPr eaLnBrk="1" hangingPunct="1">
              <a:lnSpc>
                <a:spcPct val="90000"/>
              </a:lnSpc>
              <a:buFontTx/>
              <a:buNone/>
            </a:pPr>
            <a:r>
              <a:rPr lang="en-GB" altLang="en-US" sz="4000" dirty="0" smtClean="0">
                <a:latin typeface="Twinkl Cursive Looped" panose="02000000000000000000" pitchFamily="2" charset="0"/>
              </a:rPr>
              <a:t>Tortoise, however, stood firm on the starting line and waited to start the race, ignoring Hare.</a:t>
            </a:r>
          </a:p>
          <a:p>
            <a:pPr eaLnBrk="1" hangingPunct="1">
              <a:lnSpc>
                <a:spcPct val="90000"/>
              </a:lnSpc>
              <a:buFontTx/>
              <a:buNone/>
            </a:pPr>
            <a:endParaRPr lang="en-GB" altLang="en-US" sz="4000" dirty="0" smtClean="0">
              <a:latin typeface="Twinkl Cursive Looped" panose="02000000000000000000" pitchFamily="2" charset="0"/>
            </a:endParaRPr>
          </a:p>
          <a:p>
            <a:pPr eaLnBrk="1" hangingPunct="1">
              <a:lnSpc>
                <a:spcPct val="90000"/>
              </a:lnSpc>
              <a:buFontTx/>
              <a:buNone/>
            </a:pPr>
            <a:r>
              <a:rPr lang="en-GB" altLang="en-US" sz="4000" dirty="0" smtClean="0">
                <a:latin typeface="Twinkl Cursive Looped" panose="02000000000000000000" pitchFamily="2" charset="0"/>
              </a:rPr>
              <a:t>“Huh!” grunted Hare, “I could beat you in my sleep. You’re so slow you could never win anything!”</a:t>
            </a:r>
          </a:p>
          <a:p>
            <a:pPr eaLnBrk="1" hangingPunct="1">
              <a:lnSpc>
                <a:spcPct val="90000"/>
              </a:lnSpc>
              <a:buFontTx/>
              <a:buNone/>
            </a:pPr>
            <a:endParaRPr lang="en-GB" altLang="en-US" sz="4000" dirty="0" smtClean="0">
              <a:latin typeface="Twinkl Cursive Looped" panose="02000000000000000000" pitchFamily="2" charset="0"/>
            </a:endParaRPr>
          </a:p>
          <a:p>
            <a:pPr eaLnBrk="1" hangingPunct="1">
              <a:lnSpc>
                <a:spcPct val="90000"/>
              </a:lnSpc>
              <a:buFontTx/>
              <a:buNone/>
            </a:pPr>
            <a:r>
              <a:rPr lang="en-GB" altLang="en-US" sz="4000" dirty="0" smtClean="0">
                <a:latin typeface="Twinkl Cursive Looped" panose="02000000000000000000" pitchFamily="2" charset="0"/>
              </a:rPr>
              <a:t>But Tortoise remained still and ready.</a:t>
            </a:r>
          </a:p>
        </p:txBody>
      </p:sp>
    </p:spTree>
    <p:extLst>
      <p:ext uri="{BB962C8B-B14F-4D97-AF65-F5344CB8AC3E}">
        <p14:creationId xmlns:p14="http://schemas.microsoft.com/office/powerpoint/2010/main" val="2897821946"/>
      </p:ext>
    </p:extLst>
  </p:cSld>
  <p:clrMapOvr>
    <a:masterClrMapping/>
  </p:clrMapOvr>
  <p:transition spd="slow">
    <p:dissolv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7" presetClass="entr" presetSubtype="0" fill="hold" nodeType="clickEffect">
                                  <p:stCondLst>
                                    <p:cond delay="0"/>
                                  </p:stCondLst>
                                  <p:iterate type="lt">
                                    <p:tmPct val="50000"/>
                                  </p:iterate>
                                  <p:childTnLst>
                                    <p:set>
                                      <p:cBhvr>
                                        <p:cTn id="6" dur="1" fill="hold">
                                          <p:stCondLst>
                                            <p:cond delay="0"/>
                                          </p:stCondLst>
                                        </p:cTn>
                                        <p:tgtEl>
                                          <p:spTgt spid="5123">
                                            <p:txEl>
                                              <p:pRg st="0" end="0"/>
                                            </p:txEl>
                                          </p:spTgt>
                                        </p:tgtEl>
                                        <p:attrNameLst>
                                          <p:attrName>style.visibility</p:attrName>
                                        </p:attrNameLst>
                                      </p:cBhvr>
                                      <p:to>
                                        <p:strVal val="visible"/>
                                      </p:to>
                                    </p:set>
                                    <p:anim calcmode="discrete" valueType="clr">
                                      <p:cBhvr override="childStyle">
                                        <p:cTn id="7" dur="80"/>
                                        <p:tgtEl>
                                          <p:spTgt spid="5123">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5123">
                                            <p:txEl>
                                              <p:pRg st="0" end="0"/>
                                            </p:txEl>
                                          </p:spTgt>
                                        </p:tgtEl>
                                        <p:attrNameLst>
                                          <p:attrName>fillcolor</p:attrName>
                                        </p:attrNameLst>
                                      </p:cBhvr>
                                      <p:tavLst>
                                        <p:tav tm="0">
                                          <p:val>
                                            <p:clrVal>
                                              <a:schemeClr val="accent2"/>
                                            </p:clrVal>
                                          </p:val>
                                        </p:tav>
                                        <p:tav tm="50000">
                                          <p:val>
                                            <p:clrVal>
                                              <a:schemeClr val="hlink"/>
                                            </p:clrVal>
                                          </p:val>
                                        </p:tav>
                                      </p:tavLst>
                                    </p:anim>
                                    <p:set>
                                      <p:cBhvr>
                                        <p:cTn id="9" dur="80"/>
                                        <p:tgtEl>
                                          <p:spTgt spid="5123">
                                            <p:txEl>
                                              <p:pRg st="0" end="0"/>
                                            </p:txEl>
                                          </p:spTgt>
                                        </p:tgtEl>
                                        <p:attrNameLst>
                                          <p:attrName>fill.type</p:attrName>
                                        </p:attrNameLst>
                                      </p:cBhvr>
                                      <p:to>
                                        <p:strVal val="solid"/>
                                      </p:to>
                                    </p:set>
                                  </p:childTnLst>
                                </p:cTn>
                              </p:par>
                            </p:childTnLst>
                          </p:cTn>
                        </p:par>
                      </p:childTnLst>
                    </p:cTn>
                  </p:par>
                  <p:par>
                    <p:cTn id="10" fill="hold" nodeType="clickPar">
                      <p:stCondLst>
                        <p:cond delay="indefinite"/>
                      </p:stCondLst>
                      <p:childTnLst>
                        <p:par>
                          <p:cTn id="11" fill="hold" nodeType="withGroup">
                            <p:stCondLst>
                              <p:cond delay="0"/>
                            </p:stCondLst>
                            <p:childTnLst>
                              <p:par>
                                <p:cTn id="12" presetID="27" presetClass="entr" presetSubtype="0" fill="hold" nodeType="clickEffect">
                                  <p:stCondLst>
                                    <p:cond delay="0"/>
                                  </p:stCondLst>
                                  <p:iterate type="lt">
                                    <p:tmPct val="50000"/>
                                  </p:iterate>
                                  <p:childTnLst>
                                    <p:set>
                                      <p:cBhvr>
                                        <p:cTn id="13" dur="1" fill="hold">
                                          <p:stCondLst>
                                            <p:cond delay="0"/>
                                          </p:stCondLst>
                                        </p:cTn>
                                        <p:tgtEl>
                                          <p:spTgt spid="5123">
                                            <p:txEl>
                                              <p:pRg st="2" end="2"/>
                                            </p:txEl>
                                          </p:spTgt>
                                        </p:tgtEl>
                                        <p:attrNameLst>
                                          <p:attrName>style.visibility</p:attrName>
                                        </p:attrNameLst>
                                      </p:cBhvr>
                                      <p:to>
                                        <p:strVal val="visible"/>
                                      </p:to>
                                    </p:set>
                                    <p:anim calcmode="discrete" valueType="clr">
                                      <p:cBhvr override="childStyle">
                                        <p:cTn id="14" dur="80"/>
                                        <p:tgtEl>
                                          <p:spTgt spid="5123">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5123">
                                            <p:txEl>
                                              <p:pRg st="2" end="2"/>
                                            </p:txEl>
                                          </p:spTgt>
                                        </p:tgtEl>
                                        <p:attrNameLst>
                                          <p:attrName>fillcolor</p:attrName>
                                        </p:attrNameLst>
                                      </p:cBhvr>
                                      <p:tavLst>
                                        <p:tav tm="0">
                                          <p:val>
                                            <p:clrVal>
                                              <a:schemeClr val="accent2"/>
                                            </p:clrVal>
                                          </p:val>
                                        </p:tav>
                                        <p:tav tm="50000">
                                          <p:val>
                                            <p:clrVal>
                                              <a:schemeClr val="hlink"/>
                                            </p:clrVal>
                                          </p:val>
                                        </p:tav>
                                      </p:tavLst>
                                    </p:anim>
                                    <p:set>
                                      <p:cBhvr>
                                        <p:cTn id="16" dur="80"/>
                                        <p:tgtEl>
                                          <p:spTgt spid="5123">
                                            <p:txEl>
                                              <p:pRg st="2" end="2"/>
                                            </p:txEl>
                                          </p:spTgt>
                                        </p:tgtEl>
                                        <p:attrNameLst>
                                          <p:attrName>fill.type</p:attrName>
                                        </p:attrNameLst>
                                      </p:cBhvr>
                                      <p:to>
                                        <p:strVal val="solid"/>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27" presetClass="entr" presetSubtype="0" fill="hold" nodeType="clickEffect">
                                  <p:stCondLst>
                                    <p:cond delay="0"/>
                                  </p:stCondLst>
                                  <p:iterate type="lt">
                                    <p:tmPct val="50000"/>
                                  </p:iterate>
                                  <p:childTnLst>
                                    <p:set>
                                      <p:cBhvr>
                                        <p:cTn id="20" dur="1" fill="hold">
                                          <p:stCondLst>
                                            <p:cond delay="0"/>
                                          </p:stCondLst>
                                        </p:cTn>
                                        <p:tgtEl>
                                          <p:spTgt spid="5123">
                                            <p:txEl>
                                              <p:pRg st="4" end="4"/>
                                            </p:txEl>
                                          </p:spTgt>
                                        </p:tgtEl>
                                        <p:attrNameLst>
                                          <p:attrName>style.visibility</p:attrName>
                                        </p:attrNameLst>
                                      </p:cBhvr>
                                      <p:to>
                                        <p:strVal val="visible"/>
                                      </p:to>
                                    </p:set>
                                    <p:anim calcmode="discrete" valueType="clr">
                                      <p:cBhvr override="childStyle">
                                        <p:cTn id="21" dur="80"/>
                                        <p:tgtEl>
                                          <p:spTgt spid="5123">
                                            <p:txEl>
                                              <p:pRg st="4" end="4"/>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2" dur="80"/>
                                        <p:tgtEl>
                                          <p:spTgt spid="5123">
                                            <p:txEl>
                                              <p:pRg st="4" end="4"/>
                                            </p:txEl>
                                          </p:spTgt>
                                        </p:tgtEl>
                                        <p:attrNameLst>
                                          <p:attrName>fillcolor</p:attrName>
                                        </p:attrNameLst>
                                      </p:cBhvr>
                                      <p:tavLst>
                                        <p:tav tm="0">
                                          <p:val>
                                            <p:clrVal>
                                              <a:schemeClr val="accent2"/>
                                            </p:clrVal>
                                          </p:val>
                                        </p:tav>
                                        <p:tav tm="50000">
                                          <p:val>
                                            <p:clrVal>
                                              <a:schemeClr val="hlink"/>
                                            </p:clrVal>
                                          </p:val>
                                        </p:tav>
                                      </p:tavLst>
                                    </p:anim>
                                    <p:set>
                                      <p:cBhvr>
                                        <p:cTn id="23" dur="80"/>
                                        <p:tgtEl>
                                          <p:spTgt spid="5123">
                                            <p:txEl>
                                              <p:pRg st="4" end="4"/>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4" descr="sl00360_"/>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7" name="Rectangle 3"/>
          <p:cNvSpPr>
            <a:spLocks noGrp="1" noChangeArrowheads="1"/>
          </p:cNvSpPr>
          <p:nvPr>
            <p:ph type="body" idx="1"/>
          </p:nvPr>
        </p:nvSpPr>
        <p:spPr>
          <a:xfrm>
            <a:off x="457200" y="692696"/>
            <a:ext cx="8229600" cy="5433467"/>
          </a:xfrm>
        </p:spPr>
        <p:txBody>
          <a:bodyPr>
            <a:noAutofit/>
          </a:bodyPr>
          <a:lstStyle/>
          <a:p>
            <a:pPr eaLnBrk="1" hangingPunct="1">
              <a:lnSpc>
                <a:spcPct val="90000"/>
              </a:lnSpc>
              <a:buFontTx/>
              <a:buNone/>
            </a:pPr>
            <a:r>
              <a:rPr lang="en-GB" altLang="en-US" dirty="0" smtClean="0">
                <a:latin typeface="Twinkl Cursive Looped" panose="02000000000000000000" pitchFamily="2" charset="0"/>
              </a:rPr>
              <a:t>The whistle blew and the two contestants set off, Hare went tearing ahead, leaving Tortoise moving very slowly and carefully through a big cloud of dust.</a:t>
            </a:r>
          </a:p>
          <a:p>
            <a:pPr eaLnBrk="1" hangingPunct="1">
              <a:lnSpc>
                <a:spcPct val="90000"/>
              </a:lnSpc>
              <a:buFontTx/>
              <a:buNone/>
            </a:pPr>
            <a:endParaRPr lang="en-GB" altLang="en-US" dirty="0" smtClean="0">
              <a:latin typeface="Twinkl Cursive Looped" panose="02000000000000000000" pitchFamily="2" charset="0"/>
            </a:endParaRPr>
          </a:p>
          <a:p>
            <a:pPr eaLnBrk="1" hangingPunct="1">
              <a:lnSpc>
                <a:spcPct val="90000"/>
              </a:lnSpc>
              <a:buFontTx/>
              <a:buNone/>
            </a:pPr>
            <a:r>
              <a:rPr lang="en-GB" altLang="en-US" dirty="0" smtClean="0">
                <a:latin typeface="Twinkl Cursive Looped" panose="02000000000000000000" pitchFamily="2" charset="0"/>
              </a:rPr>
              <a:t>Hare had only been running for five minutes when he stopped and looked behind him. Tortoise was nowhere to be seen. “I can have a rest while I’m waiting for that lump to catch up with me!” he huffed and lay under a shady tree.</a:t>
            </a:r>
          </a:p>
          <a:p>
            <a:pPr eaLnBrk="1" hangingPunct="1">
              <a:lnSpc>
                <a:spcPct val="90000"/>
              </a:lnSpc>
              <a:buFontTx/>
              <a:buNone/>
            </a:pPr>
            <a:endParaRPr lang="en-GB" altLang="en-US" dirty="0" smtClean="0">
              <a:latin typeface="Twinkl Cursive Looped" panose="02000000000000000000" pitchFamily="2" charset="0"/>
            </a:endParaRPr>
          </a:p>
        </p:txBody>
      </p:sp>
    </p:spTree>
    <p:extLst>
      <p:ext uri="{BB962C8B-B14F-4D97-AF65-F5344CB8AC3E}">
        <p14:creationId xmlns:p14="http://schemas.microsoft.com/office/powerpoint/2010/main" val="2168109969"/>
      </p:ext>
    </p:extLst>
  </p:cSld>
  <p:clrMapOvr>
    <a:masterClrMapping/>
  </p:clrMapOvr>
  <p:transition spd="slow">
    <p:dissolv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7" presetClass="entr" presetSubtype="0" fill="hold" nodeType="clickEffect">
                                  <p:stCondLst>
                                    <p:cond delay="0"/>
                                  </p:stCondLst>
                                  <p:iterate type="lt">
                                    <p:tmPct val="50000"/>
                                  </p:iterate>
                                  <p:childTnLst>
                                    <p:set>
                                      <p:cBhvr>
                                        <p:cTn id="6" dur="1" fill="hold">
                                          <p:stCondLst>
                                            <p:cond delay="0"/>
                                          </p:stCondLst>
                                        </p:cTn>
                                        <p:tgtEl>
                                          <p:spTgt spid="6147">
                                            <p:txEl>
                                              <p:pRg st="0" end="0"/>
                                            </p:txEl>
                                          </p:spTgt>
                                        </p:tgtEl>
                                        <p:attrNameLst>
                                          <p:attrName>style.visibility</p:attrName>
                                        </p:attrNameLst>
                                      </p:cBhvr>
                                      <p:to>
                                        <p:strVal val="visible"/>
                                      </p:to>
                                    </p:set>
                                    <p:anim calcmode="discrete" valueType="clr">
                                      <p:cBhvr override="childStyle">
                                        <p:cTn id="7" dur="80"/>
                                        <p:tgtEl>
                                          <p:spTgt spid="6147">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6147">
                                            <p:txEl>
                                              <p:pRg st="0" end="0"/>
                                            </p:txEl>
                                          </p:spTgt>
                                        </p:tgtEl>
                                        <p:attrNameLst>
                                          <p:attrName>fillcolor</p:attrName>
                                        </p:attrNameLst>
                                      </p:cBhvr>
                                      <p:tavLst>
                                        <p:tav tm="0">
                                          <p:val>
                                            <p:clrVal>
                                              <a:schemeClr val="accent2"/>
                                            </p:clrVal>
                                          </p:val>
                                        </p:tav>
                                        <p:tav tm="50000">
                                          <p:val>
                                            <p:clrVal>
                                              <a:schemeClr val="hlink"/>
                                            </p:clrVal>
                                          </p:val>
                                        </p:tav>
                                      </p:tavLst>
                                    </p:anim>
                                    <p:set>
                                      <p:cBhvr>
                                        <p:cTn id="9" dur="80"/>
                                        <p:tgtEl>
                                          <p:spTgt spid="6147">
                                            <p:txEl>
                                              <p:pRg st="0" end="0"/>
                                            </p:txEl>
                                          </p:spTgt>
                                        </p:tgtEl>
                                        <p:attrNameLst>
                                          <p:attrName>fill.type</p:attrName>
                                        </p:attrNameLst>
                                      </p:cBhvr>
                                      <p:to>
                                        <p:strVal val="solid"/>
                                      </p:to>
                                    </p:set>
                                  </p:childTnLst>
                                </p:cTn>
                              </p:par>
                            </p:childTnLst>
                          </p:cTn>
                        </p:par>
                      </p:childTnLst>
                    </p:cTn>
                  </p:par>
                  <p:par>
                    <p:cTn id="10" fill="hold" nodeType="clickPar">
                      <p:stCondLst>
                        <p:cond delay="indefinite"/>
                      </p:stCondLst>
                      <p:childTnLst>
                        <p:par>
                          <p:cTn id="11" fill="hold" nodeType="withGroup">
                            <p:stCondLst>
                              <p:cond delay="0"/>
                            </p:stCondLst>
                            <p:childTnLst>
                              <p:par>
                                <p:cTn id="12" presetID="27" presetClass="entr" presetSubtype="0" fill="hold" nodeType="clickEffect">
                                  <p:stCondLst>
                                    <p:cond delay="0"/>
                                  </p:stCondLst>
                                  <p:iterate type="lt">
                                    <p:tmPct val="50000"/>
                                  </p:iterate>
                                  <p:childTnLst>
                                    <p:set>
                                      <p:cBhvr>
                                        <p:cTn id="13" dur="1" fill="hold">
                                          <p:stCondLst>
                                            <p:cond delay="0"/>
                                          </p:stCondLst>
                                        </p:cTn>
                                        <p:tgtEl>
                                          <p:spTgt spid="6147">
                                            <p:txEl>
                                              <p:pRg st="2" end="2"/>
                                            </p:txEl>
                                          </p:spTgt>
                                        </p:tgtEl>
                                        <p:attrNameLst>
                                          <p:attrName>style.visibility</p:attrName>
                                        </p:attrNameLst>
                                      </p:cBhvr>
                                      <p:to>
                                        <p:strVal val="visible"/>
                                      </p:to>
                                    </p:set>
                                    <p:anim calcmode="discrete" valueType="clr">
                                      <p:cBhvr override="childStyle">
                                        <p:cTn id="14" dur="80"/>
                                        <p:tgtEl>
                                          <p:spTgt spid="6147">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6147">
                                            <p:txEl>
                                              <p:pRg st="2" end="2"/>
                                            </p:txEl>
                                          </p:spTgt>
                                        </p:tgtEl>
                                        <p:attrNameLst>
                                          <p:attrName>fillcolor</p:attrName>
                                        </p:attrNameLst>
                                      </p:cBhvr>
                                      <p:tavLst>
                                        <p:tav tm="0">
                                          <p:val>
                                            <p:clrVal>
                                              <a:schemeClr val="accent2"/>
                                            </p:clrVal>
                                          </p:val>
                                        </p:tav>
                                        <p:tav tm="50000">
                                          <p:val>
                                            <p:clrVal>
                                              <a:schemeClr val="hlink"/>
                                            </p:clrVal>
                                          </p:val>
                                        </p:tav>
                                      </p:tavLst>
                                    </p:anim>
                                    <p:set>
                                      <p:cBhvr>
                                        <p:cTn id="16" dur="80"/>
                                        <p:tgtEl>
                                          <p:spTgt spid="6147">
                                            <p:txEl>
                                              <p:pRg st="2" end="2"/>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4" descr="j0192309"/>
          <p:cNvPicPr>
            <a:picLocks noChangeAspect="1" noChangeArrowheads="1"/>
          </p:cNvPicPr>
          <p:nvPr/>
        </p:nvPicPr>
        <p:blipFill>
          <a:blip r:embed="rId2" cstate="print">
            <a:lum bright="70000" contrast="-70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1" name="Rectangle 3"/>
          <p:cNvSpPr>
            <a:spLocks noGrp="1" noChangeArrowheads="1"/>
          </p:cNvSpPr>
          <p:nvPr>
            <p:ph type="body" idx="1"/>
          </p:nvPr>
        </p:nvSpPr>
        <p:spPr>
          <a:xfrm>
            <a:off x="457200" y="836712"/>
            <a:ext cx="8229600" cy="5289451"/>
          </a:xfrm>
        </p:spPr>
        <p:txBody>
          <a:bodyPr>
            <a:noAutofit/>
          </a:bodyPr>
          <a:lstStyle/>
          <a:p>
            <a:pPr eaLnBrk="1" hangingPunct="1">
              <a:lnSpc>
                <a:spcPct val="90000"/>
              </a:lnSpc>
              <a:buFontTx/>
              <a:buNone/>
            </a:pPr>
            <a:r>
              <a:rPr lang="en-GB" altLang="en-US" sz="4000" dirty="0" smtClean="0">
                <a:latin typeface="Twinkl Cursive Looped" panose="02000000000000000000" pitchFamily="2" charset="0"/>
              </a:rPr>
              <a:t>Hare dozed off in the cool of the trees and was in a deep, deep sleep when Tortoise came dawdling by slowly as can be.</a:t>
            </a:r>
          </a:p>
          <a:p>
            <a:pPr eaLnBrk="1" hangingPunct="1">
              <a:lnSpc>
                <a:spcPct val="90000"/>
              </a:lnSpc>
              <a:buFontTx/>
              <a:buNone/>
            </a:pPr>
            <a:endParaRPr lang="en-GB" altLang="en-US" sz="4000" dirty="0" smtClean="0">
              <a:latin typeface="Twinkl Cursive Looped" panose="02000000000000000000" pitchFamily="2" charset="0"/>
            </a:endParaRPr>
          </a:p>
          <a:p>
            <a:pPr eaLnBrk="1" hangingPunct="1">
              <a:lnSpc>
                <a:spcPct val="90000"/>
              </a:lnSpc>
              <a:buFontTx/>
              <a:buNone/>
            </a:pPr>
            <a:r>
              <a:rPr lang="en-GB" altLang="en-US" sz="4000" dirty="0" smtClean="0">
                <a:latin typeface="Twinkl Cursive Looped" panose="02000000000000000000" pitchFamily="2" charset="0"/>
              </a:rPr>
              <a:t>He looked at the dreaming Hare and gave a quiet little chuckle. “Such a boaster,” he whispered to himself and kept wandering on by.</a:t>
            </a:r>
          </a:p>
        </p:txBody>
      </p:sp>
    </p:spTree>
    <p:extLst>
      <p:ext uri="{BB962C8B-B14F-4D97-AF65-F5344CB8AC3E}">
        <p14:creationId xmlns:p14="http://schemas.microsoft.com/office/powerpoint/2010/main" val="4254164747"/>
      </p:ext>
    </p:extLst>
  </p:cSld>
  <p:clrMapOvr>
    <a:masterClrMapping/>
  </p:clrMapOvr>
  <p:transition spd="slow">
    <p:dissolv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7" presetClass="entr" presetSubtype="0" fill="hold" nodeType="clickEffect">
                                  <p:stCondLst>
                                    <p:cond delay="0"/>
                                  </p:stCondLst>
                                  <p:iterate type="lt">
                                    <p:tmPct val="50000"/>
                                  </p:iterate>
                                  <p:childTnLst>
                                    <p:set>
                                      <p:cBhvr>
                                        <p:cTn id="6" dur="1" fill="hold">
                                          <p:stCondLst>
                                            <p:cond delay="0"/>
                                          </p:stCondLst>
                                        </p:cTn>
                                        <p:tgtEl>
                                          <p:spTgt spid="7171">
                                            <p:txEl>
                                              <p:pRg st="0" end="0"/>
                                            </p:txEl>
                                          </p:spTgt>
                                        </p:tgtEl>
                                        <p:attrNameLst>
                                          <p:attrName>style.visibility</p:attrName>
                                        </p:attrNameLst>
                                      </p:cBhvr>
                                      <p:to>
                                        <p:strVal val="visible"/>
                                      </p:to>
                                    </p:set>
                                    <p:anim calcmode="discrete" valueType="clr">
                                      <p:cBhvr override="childStyle">
                                        <p:cTn id="7" dur="80"/>
                                        <p:tgtEl>
                                          <p:spTgt spid="7171">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7171">
                                            <p:txEl>
                                              <p:pRg st="0" end="0"/>
                                            </p:txEl>
                                          </p:spTgt>
                                        </p:tgtEl>
                                        <p:attrNameLst>
                                          <p:attrName>fillcolor</p:attrName>
                                        </p:attrNameLst>
                                      </p:cBhvr>
                                      <p:tavLst>
                                        <p:tav tm="0">
                                          <p:val>
                                            <p:clrVal>
                                              <a:schemeClr val="accent2"/>
                                            </p:clrVal>
                                          </p:val>
                                        </p:tav>
                                        <p:tav tm="50000">
                                          <p:val>
                                            <p:clrVal>
                                              <a:schemeClr val="hlink"/>
                                            </p:clrVal>
                                          </p:val>
                                        </p:tav>
                                      </p:tavLst>
                                    </p:anim>
                                    <p:set>
                                      <p:cBhvr>
                                        <p:cTn id="9" dur="80"/>
                                        <p:tgtEl>
                                          <p:spTgt spid="7171">
                                            <p:txEl>
                                              <p:pRg st="0" end="0"/>
                                            </p:txEl>
                                          </p:spTgt>
                                        </p:tgtEl>
                                        <p:attrNameLst>
                                          <p:attrName>fill.type</p:attrName>
                                        </p:attrNameLst>
                                      </p:cBhvr>
                                      <p:to>
                                        <p:strVal val="solid"/>
                                      </p:to>
                                    </p:set>
                                  </p:childTnLst>
                                </p:cTn>
                              </p:par>
                            </p:childTnLst>
                          </p:cTn>
                        </p:par>
                      </p:childTnLst>
                    </p:cTn>
                  </p:par>
                  <p:par>
                    <p:cTn id="10" fill="hold" nodeType="clickPar">
                      <p:stCondLst>
                        <p:cond delay="indefinite"/>
                      </p:stCondLst>
                      <p:childTnLst>
                        <p:par>
                          <p:cTn id="11" fill="hold" nodeType="withGroup">
                            <p:stCondLst>
                              <p:cond delay="0"/>
                            </p:stCondLst>
                            <p:childTnLst>
                              <p:par>
                                <p:cTn id="12" presetID="27" presetClass="entr" presetSubtype="0" fill="hold" nodeType="clickEffect">
                                  <p:stCondLst>
                                    <p:cond delay="0"/>
                                  </p:stCondLst>
                                  <p:iterate type="lt">
                                    <p:tmPct val="50000"/>
                                  </p:iterate>
                                  <p:childTnLst>
                                    <p:set>
                                      <p:cBhvr>
                                        <p:cTn id="13" dur="1" fill="hold">
                                          <p:stCondLst>
                                            <p:cond delay="0"/>
                                          </p:stCondLst>
                                        </p:cTn>
                                        <p:tgtEl>
                                          <p:spTgt spid="7171">
                                            <p:txEl>
                                              <p:pRg st="2" end="2"/>
                                            </p:txEl>
                                          </p:spTgt>
                                        </p:tgtEl>
                                        <p:attrNameLst>
                                          <p:attrName>style.visibility</p:attrName>
                                        </p:attrNameLst>
                                      </p:cBhvr>
                                      <p:to>
                                        <p:strVal val="visible"/>
                                      </p:to>
                                    </p:set>
                                    <p:anim calcmode="discrete" valueType="clr">
                                      <p:cBhvr override="childStyle">
                                        <p:cTn id="14" dur="80"/>
                                        <p:tgtEl>
                                          <p:spTgt spid="7171">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7171">
                                            <p:txEl>
                                              <p:pRg st="2" end="2"/>
                                            </p:txEl>
                                          </p:spTgt>
                                        </p:tgtEl>
                                        <p:attrNameLst>
                                          <p:attrName>fillcolor</p:attrName>
                                        </p:attrNameLst>
                                      </p:cBhvr>
                                      <p:tavLst>
                                        <p:tav tm="0">
                                          <p:val>
                                            <p:clrVal>
                                              <a:schemeClr val="accent2"/>
                                            </p:clrVal>
                                          </p:val>
                                        </p:tav>
                                        <p:tav tm="50000">
                                          <p:val>
                                            <p:clrVal>
                                              <a:schemeClr val="hlink"/>
                                            </p:clrVal>
                                          </p:val>
                                        </p:tav>
                                      </p:tavLst>
                                    </p:anim>
                                    <p:set>
                                      <p:cBhvr>
                                        <p:cTn id="16" dur="80"/>
                                        <p:tgtEl>
                                          <p:spTgt spid="7171">
                                            <p:txEl>
                                              <p:pRg st="2" end="2"/>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4" descr="j0325566"/>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5" name="Rectangle 3"/>
          <p:cNvSpPr>
            <a:spLocks noGrp="1" noChangeArrowheads="1"/>
          </p:cNvSpPr>
          <p:nvPr>
            <p:ph type="body" idx="1"/>
          </p:nvPr>
        </p:nvSpPr>
        <p:spPr>
          <a:xfrm>
            <a:off x="457200" y="692696"/>
            <a:ext cx="8229600" cy="5433467"/>
          </a:xfrm>
        </p:spPr>
        <p:txBody>
          <a:bodyPr>
            <a:normAutofit/>
          </a:bodyPr>
          <a:lstStyle/>
          <a:p>
            <a:pPr eaLnBrk="1" hangingPunct="1">
              <a:buFontTx/>
              <a:buNone/>
            </a:pPr>
            <a:r>
              <a:rPr lang="en-GB" altLang="en-US" sz="4000" dirty="0" smtClean="0">
                <a:latin typeface="Twinkl Cursive Looped" panose="02000000000000000000" pitchFamily="2" charset="0"/>
              </a:rPr>
              <a:t>Some time later, Hare awoke. It was dusk! He had to hurry! He was still sure that Tortoise would be nowhere near the finish line.</a:t>
            </a:r>
          </a:p>
          <a:p>
            <a:pPr eaLnBrk="1" hangingPunct="1">
              <a:buFontTx/>
              <a:buNone/>
            </a:pPr>
            <a:endParaRPr lang="en-GB" altLang="en-US" sz="4000" dirty="0" smtClean="0">
              <a:latin typeface="Twinkl Cursive Looped" panose="02000000000000000000" pitchFamily="2" charset="0"/>
            </a:endParaRPr>
          </a:p>
          <a:p>
            <a:pPr eaLnBrk="1" hangingPunct="1">
              <a:buFontTx/>
              <a:buNone/>
            </a:pPr>
            <a:r>
              <a:rPr lang="en-GB" altLang="en-US" sz="4000" dirty="0" smtClean="0">
                <a:latin typeface="Twinkl Cursive Looped" panose="02000000000000000000" pitchFamily="2" charset="0"/>
              </a:rPr>
              <a:t>He dusted himself down and set off at a sprint. What did he see as he neared the finish line?</a:t>
            </a:r>
          </a:p>
        </p:txBody>
      </p:sp>
    </p:spTree>
    <p:extLst>
      <p:ext uri="{BB962C8B-B14F-4D97-AF65-F5344CB8AC3E}">
        <p14:creationId xmlns:p14="http://schemas.microsoft.com/office/powerpoint/2010/main" val="4121832234"/>
      </p:ext>
    </p:extLst>
  </p:cSld>
  <p:clrMapOvr>
    <a:masterClrMapping/>
  </p:clrMapOvr>
  <p:transition spd="slow">
    <p:dissolv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7" presetClass="entr" presetSubtype="0" fill="hold" nodeType="clickEffect">
                                  <p:stCondLst>
                                    <p:cond delay="0"/>
                                  </p:stCondLst>
                                  <p:iterate type="lt">
                                    <p:tmPct val="50000"/>
                                  </p:iterate>
                                  <p:childTnLst>
                                    <p:set>
                                      <p:cBhvr>
                                        <p:cTn id="6" dur="1" fill="hold">
                                          <p:stCondLst>
                                            <p:cond delay="0"/>
                                          </p:stCondLst>
                                        </p:cTn>
                                        <p:tgtEl>
                                          <p:spTgt spid="8195">
                                            <p:txEl>
                                              <p:pRg st="0" end="0"/>
                                            </p:txEl>
                                          </p:spTgt>
                                        </p:tgtEl>
                                        <p:attrNameLst>
                                          <p:attrName>style.visibility</p:attrName>
                                        </p:attrNameLst>
                                      </p:cBhvr>
                                      <p:to>
                                        <p:strVal val="visible"/>
                                      </p:to>
                                    </p:set>
                                    <p:anim calcmode="discrete" valueType="clr">
                                      <p:cBhvr override="childStyle">
                                        <p:cTn id="7" dur="80"/>
                                        <p:tgtEl>
                                          <p:spTgt spid="8195">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8195">
                                            <p:txEl>
                                              <p:pRg st="0" end="0"/>
                                            </p:txEl>
                                          </p:spTgt>
                                        </p:tgtEl>
                                        <p:attrNameLst>
                                          <p:attrName>fillcolor</p:attrName>
                                        </p:attrNameLst>
                                      </p:cBhvr>
                                      <p:tavLst>
                                        <p:tav tm="0">
                                          <p:val>
                                            <p:clrVal>
                                              <a:schemeClr val="accent2"/>
                                            </p:clrVal>
                                          </p:val>
                                        </p:tav>
                                        <p:tav tm="50000">
                                          <p:val>
                                            <p:clrVal>
                                              <a:schemeClr val="hlink"/>
                                            </p:clrVal>
                                          </p:val>
                                        </p:tav>
                                      </p:tavLst>
                                    </p:anim>
                                    <p:set>
                                      <p:cBhvr>
                                        <p:cTn id="9" dur="80"/>
                                        <p:tgtEl>
                                          <p:spTgt spid="8195">
                                            <p:txEl>
                                              <p:pRg st="0" end="0"/>
                                            </p:txEl>
                                          </p:spTgt>
                                        </p:tgtEl>
                                        <p:attrNameLst>
                                          <p:attrName>fill.type</p:attrName>
                                        </p:attrNameLst>
                                      </p:cBhvr>
                                      <p:to>
                                        <p:strVal val="solid"/>
                                      </p:to>
                                    </p:set>
                                  </p:childTnLst>
                                </p:cTn>
                              </p:par>
                            </p:childTnLst>
                          </p:cTn>
                        </p:par>
                      </p:childTnLst>
                    </p:cTn>
                  </p:par>
                  <p:par>
                    <p:cTn id="10" fill="hold" nodeType="clickPar">
                      <p:stCondLst>
                        <p:cond delay="indefinite"/>
                      </p:stCondLst>
                      <p:childTnLst>
                        <p:par>
                          <p:cTn id="11" fill="hold" nodeType="withGroup">
                            <p:stCondLst>
                              <p:cond delay="0"/>
                            </p:stCondLst>
                            <p:childTnLst>
                              <p:par>
                                <p:cTn id="12" presetID="27" presetClass="entr" presetSubtype="0" fill="hold" nodeType="clickEffect">
                                  <p:stCondLst>
                                    <p:cond delay="0"/>
                                  </p:stCondLst>
                                  <p:iterate type="lt">
                                    <p:tmPct val="50000"/>
                                  </p:iterate>
                                  <p:childTnLst>
                                    <p:set>
                                      <p:cBhvr>
                                        <p:cTn id="13" dur="1" fill="hold">
                                          <p:stCondLst>
                                            <p:cond delay="0"/>
                                          </p:stCondLst>
                                        </p:cTn>
                                        <p:tgtEl>
                                          <p:spTgt spid="8195">
                                            <p:txEl>
                                              <p:pRg st="2" end="2"/>
                                            </p:txEl>
                                          </p:spTgt>
                                        </p:tgtEl>
                                        <p:attrNameLst>
                                          <p:attrName>style.visibility</p:attrName>
                                        </p:attrNameLst>
                                      </p:cBhvr>
                                      <p:to>
                                        <p:strVal val="visible"/>
                                      </p:to>
                                    </p:set>
                                    <p:anim calcmode="discrete" valueType="clr">
                                      <p:cBhvr override="childStyle">
                                        <p:cTn id="14" dur="80"/>
                                        <p:tgtEl>
                                          <p:spTgt spid="8195">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8195">
                                            <p:txEl>
                                              <p:pRg st="2" end="2"/>
                                            </p:txEl>
                                          </p:spTgt>
                                        </p:tgtEl>
                                        <p:attrNameLst>
                                          <p:attrName>fillcolor</p:attrName>
                                        </p:attrNameLst>
                                      </p:cBhvr>
                                      <p:tavLst>
                                        <p:tav tm="0">
                                          <p:val>
                                            <p:clrVal>
                                              <a:schemeClr val="accent2"/>
                                            </p:clrVal>
                                          </p:val>
                                        </p:tav>
                                        <p:tav tm="50000">
                                          <p:val>
                                            <p:clrVal>
                                              <a:schemeClr val="hlink"/>
                                            </p:clrVal>
                                          </p:val>
                                        </p:tav>
                                      </p:tavLst>
                                    </p:anim>
                                    <p:set>
                                      <p:cBhvr>
                                        <p:cTn id="16" dur="80"/>
                                        <p:tgtEl>
                                          <p:spTgt spid="8195">
                                            <p:txEl>
                                              <p:pRg st="2" end="2"/>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4" descr="j0287562"/>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19" name="Rectangle 3"/>
          <p:cNvSpPr>
            <a:spLocks noGrp="1" noChangeArrowheads="1"/>
          </p:cNvSpPr>
          <p:nvPr>
            <p:ph type="body" idx="1"/>
          </p:nvPr>
        </p:nvSpPr>
        <p:spPr>
          <a:xfrm>
            <a:off x="457200" y="1268760"/>
            <a:ext cx="8229600" cy="4857403"/>
          </a:xfrm>
        </p:spPr>
        <p:txBody>
          <a:bodyPr>
            <a:noAutofit/>
          </a:bodyPr>
          <a:lstStyle/>
          <a:p>
            <a:pPr eaLnBrk="1" hangingPunct="1">
              <a:buFontTx/>
              <a:buNone/>
            </a:pPr>
            <a:r>
              <a:rPr lang="en-GB" altLang="en-US" sz="4000" dirty="0" smtClean="0">
                <a:latin typeface="Twinkl Cursive Looped" panose="02000000000000000000" pitchFamily="2" charset="0"/>
              </a:rPr>
              <a:t>Tortoise was just setting foot over that winning line and the other animals were cheering wildly as he slowly reached the trophy.</a:t>
            </a:r>
          </a:p>
          <a:p>
            <a:pPr eaLnBrk="1" hangingPunct="1">
              <a:buFontTx/>
              <a:buNone/>
            </a:pPr>
            <a:endParaRPr lang="en-GB" altLang="en-US" sz="4000" dirty="0" smtClean="0">
              <a:latin typeface="Twinkl Cursive Looped" panose="02000000000000000000" pitchFamily="2" charset="0"/>
            </a:endParaRPr>
          </a:p>
          <a:p>
            <a:pPr eaLnBrk="1" hangingPunct="1">
              <a:buFontTx/>
              <a:buNone/>
            </a:pPr>
            <a:r>
              <a:rPr lang="en-GB" altLang="en-US" sz="4000" dirty="0" smtClean="0">
                <a:latin typeface="Twinkl Cursive Looped" panose="02000000000000000000" pitchFamily="2" charset="0"/>
              </a:rPr>
              <a:t>The moral of this fable is: </a:t>
            </a:r>
            <a:r>
              <a:rPr lang="en-GB" altLang="en-US" sz="4000" b="1" i="1" dirty="0" smtClean="0">
                <a:latin typeface="Twinkl Cursive Looped" panose="02000000000000000000" pitchFamily="2" charset="0"/>
              </a:rPr>
              <a:t>slow and steady wins the race.</a:t>
            </a:r>
          </a:p>
        </p:txBody>
      </p:sp>
    </p:spTree>
    <p:extLst>
      <p:ext uri="{BB962C8B-B14F-4D97-AF65-F5344CB8AC3E}">
        <p14:creationId xmlns:p14="http://schemas.microsoft.com/office/powerpoint/2010/main" val="1256514340"/>
      </p:ext>
    </p:extLst>
  </p:cSld>
  <p:clrMapOvr>
    <a:masterClrMapping/>
  </p:clrMapOvr>
  <p:transition spd="slow">
    <p:dissolv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7" presetClass="entr" presetSubtype="0" fill="hold" nodeType="clickEffect">
                                  <p:stCondLst>
                                    <p:cond delay="0"/>
                                  </p:stCondLst>
                                  <p:iterate type="lt">
                                    <p:tmPct val="50000"/>
                                  </p:iterate>
                                  <p:childTnLst>
                                    <p:set>
                                      <p:cBhvr>
                                        <p:cTn id="6" dur="1" fill="hold">
                                          <p:stCondLst>
                                            <p:cond delay="0"/>
                                          </p:stCondLst>
                                        </p:cTn>
                                        <p:tgtEl>
                                          <p:spTgt spid="9219">
                                            <p:txEl>
                                              <p:pRg st="0" end="0"/>
                                            </p:txEl>
                                          </p:spTgt>
                                        </p:tgtEl>
                                        <p:attrNameLst>
                                          <p:attrName>style.visibility</p:attrName>
                                        </p:attrNameLst>
                                      </p:cBhvr>
                                      <p:to>
                                        <p:strVal val="visible"/>
                                      </p:to>
                                    </p:set>
                                    <p:anim calcmode="discrete" valueType="clr">
                                      <p:cBhvr override="childStyle">
                                        <p:cTn id="7" dur="80"/>
                                        <p:tgtEl>
                                          <p:spTgt spid="9219">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9219">
                                            <p:txEl>
                                              <p:pRg st="0" end="0"/>
                                            </p:txEl>
                                          </p:spTgt>
                                        </p:tgtEl>
                                        <p:attrNameLst>
                                          <p:attrName>fillcolor</p:attrName>
                                        </p:attrNameLst>
                                      </p:cBhvr>
                                      <p:tavLst>
                                        <p:tav tm="0">
                                          <p:val>
                                            <p:clrVal>
                                              <a:schemeClr val="accent2"/>
                                            </p:clrVal>
                                          </p:val>
                                        </p:tav>
                                        <p:tav tm="50000">
                                          <p:val>
                                            <p:clrVal>
                                              <a:schemeClr val="hlink"/>
                                            </p:clrVal>
                                          </p:val>
                                        </p:tav>
                                      </p:tavLst>
                                    </p:anim>
                                    <p:set>
                                      <p:cBhvr>
                                        <p:cTn id="9" dur="80"/>
                                        <p:tgtEl>
                                          <p:spTgt spid="9219">
                                            <p:txEl>
                                              <p:pRg st="0" end="0"/>
                                            </p:txEl>
                                          </p:spTgt>
                                        </p:tgtEl>
                                        <p:attrNameLst>
                                          <p:attrName>fill.type</p:attrName>
                                        </p:attrNameLst>
                                      </p:cBhvr>
                                      <p:to>
                                        <p:strVal val="solid"/>
                                      </p:to>
                                    </p:set>
                                  </p:childTnLst>
                                </p:cTn>
                              </p:par>
                            </p:childTnLst>
                          </p:cTn>
                        </p:par>
                      </p:childTnLst>
                    </p:cTn>
                  </p:par>
                  <p:par>
                    <p:cTn id="10" fill="hold" nodeType="clickPar">
                      <p:stCondLst>
                        <p:cond delay="indefinite"/>
                      </p:stCondLst>
                      <p:childTnLst>
                        <p:par>
                          <p:cTn id="11" fill="hold" nodeType="withGroup">
                            <p:stCondLst>
                              <p:cond delay="0"/>
                            </p:stCondLst>
                            <p:childTnLst>
                              <p:par>
                                <p:cTn id="12" presetID="27" presetClass="entr" presetSubtype="0" fill="hold" nodeType="clickEffect">
                                  <p:stCondLst>
                                    <p:cond delay="0"/>
                                  </p:stCondLst>
                                  <p:iterate type="lt">
                                    <p:tmPct val="50000"/>
                                  </p:iterate>
                                  <p:childTnLst>
                                    <p:set>
                                      <p:cBhvr>
                                        <p:cTn id="13" dur="1" fill="hold">
                                          <p:stCondLst>
                                            <p:cond delay="0"/>
                                          </p:stCondLst>
                                        </p:cTn>
                                        <p:tgtEl>
                                          <p:spTgt spid="9219">
                                            <p:txEl>
                                              <p:pRg st="2" end="2"/>
                                            </p:txEl>
                                          </p:spTgt>
                                        </p:tgtEl>
                                        <p:attrNameLst>
                                          <p:attrName>style.visibility</p:attrName>
                                        </p:attrNameLst>
                                      </p:cBhvr>
                                      <p:to>
                                        <p:strVal val="visible"/>
                                      </p:to>
                                    </p:set>
                                    <p:anim calcmode="discrete" valueType="clr">
                                      <p:cBhvr override="childStyle">
                                        <p:cTn id="14" dur="80"/>
                                        <p:tgtEl>
                                          <p:spTgt spid="9219">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9219">
                                            <p:txEl>
                                              <p:pRg st="2" end="2"/>
                                            </p:txEl>
                                          </p:spTgt>
                                        </p:tgtEl>
                                        <p:attrNameLst>
                                          <p:attrName>fillcolor</p:attrName>
                                        </p:attrNameLst>
                                      </p:cBhvr>
                                      <p:tavLst>
                                        <p:tav tm="0">
                                          <p:val>
                                            <p:clrVal>
                                              <a:schemeClr val="accent2"/>
                                            </p:clrVal>
                                          </p:val>
                                        </p:tav>
                                        <p:tav tm="50000">
                                          <p:val>
                                            <p:clrVal>
                                              <a:schemeClr val="hlink"/>
                                            </p:clrVal>
                                          </p:val>
                                        </p:tav>
                                      </p:tavLst>
                                    </p:anim>
                                    <p:set>
                                      <p:cBhvr>
                                        <p:cTn id="16" dur="80"/>
                                        <p:tgtEl>
                                          <p:spTgt spid="9219">
                                            <p:txEl>
                                              <p:pRg st="2" end="2"/>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1126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63" y="9525"/>
            <a:ext cx="9132887" cy="68373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6800082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1139</TotalTime>
  <Words>694</Words>
  <Application>Microsoft Office PowerPoint</Application>
  <PresentationFormat>On-screen Show (4:3)</PresentationFormat>
  <Paragraphs>78</Paragraphs>
  <Slides>23</Slides>
  <Notes>0</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PowerPoint Presentation</vt:lpstr>
      <vt:lpstr>What is persistence?</vt:lpstr>
      <vt:lpstr>Can you think of any examples when you have persisted?</vt:lpstr>
      <vt:lpstr>Examples…</vt:lpstr>
      <vt:lpstr>Examples…</vt:lpstr>
      <vt:lpstr>Examples…</vt:lpstr>
      <vt:lpstr>Examples…</vt:lpstr>
      <vt:lpstr>Examples…</vt:lpstr>
      <vt:lpstr>Examples…</vt:lpstr>
      <vt:lpstr>Examples…</vt:lpstr>
      <vt:lpstr>Persistence and Sesame Street</vt:lpstr>
      <vt:lpstr>Famous quotes</vt:lpstr>
      <vt:lpstr>Songs about persistence</vt:lpstr>
      <vt:lpstr>Stories about persistence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TWS IT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Rebecca Bradley</dc:creator>
  <cp:lastModifiedBy>Rebecca Bradley</cp:lastModifiedBy>
  <cp:revision>19</cp:revision>
  <cp:lastPrinted>2020-01-15T11:44:22Z</cp:lastPrinted>
  <dcterms:created xsi:type="dcterms:W3CDTF">2020-01-15T09:44:32Z</dcterms:created>
  <dcterms:modified xsi:type="dcterms:W3CDTF">2020-01-31T17:37:04Z</dcterms:modified>
</cp:coreProperties>
</file>