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4" r:id="rId10"/>
    <p:sldId id="267" r:id="rId11"/>
    <p:sldId id="265" r:id="rId12"/>
    <p:sldId id="26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9/25/2019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8003" y="185652"/>
            <a:ext cx="7766936" cy="947028"/>
          </a:xfrm>
        </p:spPr>
        <p:txBody>
          <a:bodyPr/>
          <a:lstStyle/>
          <a:p>
            <a:pPr algn="ctr"/>
            <a:r>
              <a:rPr lang="en-GB" dirty="0" smtClean="0">
                <a:latin typeface="Twinkl Cursive Looped" panose="02000000000000000000" pitchFamily="2" charset="0"/>
              </a:rPr>
              <a:t>Habits of Mind</a:t>
            </a:r>
            <a:endParaRPr lang="en-GB" dirty="0">
              <a:latin typeface="Twinkl Cursive Looped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xmlns="" id="{423DEF62-AD50-4B43-97AE-64ADC84957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9" r="1" b="7742"/>
          <a:stretch/>
        </p:blipFill>
        <p:spPr>
          <a:xfrm>
            <a:off x="598003" y="1418133"/>
            <a:ext cx="9048273" cy="526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255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983828" cy="729579"/>
          </a:xfrm>
        </p:spPr>
        <p:txBody>
          <a:bodyPr>
            <a:noAutofit/>
          </a:bodyPr>
          <a:lstStyle/>
          <a:p>
            <a:pPr algn="ctr"/>
            <a:r>
              <a:rPr lang="en-GB" sz="4400" dirty="0" smtClean="0">
                <a:latin typeface="Twinkl Cursive Looped" panose="02000000000000000000" pitchFamily="2" charset="0"/>
              </a:rPr>
              <a:t>What are Habits of Mind?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r>
              <a:rPr lang="en-GB" sz="2400" dirty="0" smtClean="0">
                <a:latin typeface="Twinkl Cursive Looped" panose="02000000000000000000" pitchFamily="2" charset="0"/>
              </a:rPr>
              <a:t>They help us with problem solving.</a:t>
            </a:r>
          </a:p>
          <a:p>
            <a:r>
              <a:rPr lang="en-GB" sz="2400" dirty="0" smtClean="0">
                <a:latin typeface="Twinkl Cursive Looped" panose="02000000000000000000" pitchFamily="2" charset="0"/>
              </a:rPr>
              <a:t>They help us to be good learners.</a:t>
            </a:r>
          </a:p>
          <a:p>
            <a:r>
              <a:rPr lang="en-GB" sz="2400" dirty="0" smtClean="0">
                <a:latin typeface="Twinkl Cursive Looped" panose="02000000000000000000" pitchFamily="2" charset="0"/>
              </a:rPr>
              <a:t>They are good behaviours.</a:t>
            </a:r>
            <a:endParaRPr lang="en-GB" sz="2400" dirty="0">
              <a:latin typeface="Twinkl Cursive Looped" panose="02000000000000000000" pitchFamily="2" charset="0"/>
            </a:endParaRPr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383" y="3319463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336" y="3214889"/>
            <a:ext cx="3734692" cy="26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4834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0365" y="222194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>
                <a:latin typeface="Twinkl Cursive Looped" panose="02000000000000000000" pitchFamily="2" charset="0"/>
              </a:rPr>
              <a:t>What makes us good learners?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pic>
        <p:nvPicPr>
          <p:cNvPr id="1026" name="Picture 2" descr="Image result for working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365" y="3334148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40" y="275075"/>
            <a:ext cx="3240325" cy="16961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37" y="3541220"/>
            <a:ext cx="3310407" cy="17274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37" y="275075"/>
            <a:ext cx="2880445" cy="192701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033" y="1971183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4984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064" y="282476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>
                <a:latin typeface="Twinkl Cursive Looped" panose="02000000000000000000" pitchFamily="2" charset="0"/>
              </a:rPr>
              <a:t>How can Habits of Mind help us?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719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Twinkl Cursive Looped" panose="02000000000000000000" pitchFamily="2" charset="0"/>
              </a:rPr>
              <a:t>Questioning and Problem Posing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999" y="1930400"/>
            <a:ext cx="4238095" cy="30761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0940" y="2101505"/>
            <a:ext cx="4882107" cy="273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7560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831" y="94445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GB" sz="4400" dirty="0" smtClean="0">
                <a:latin typeface="Twinkl Cursive Looped" panose="02000000000000000000" pitchFamily="2" charset="0"/>
              </a:rPr>
              <a:t>What does it mean?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007341"/>
              </p:ext>
            </p:extLst>
          </p:nvPr>
        </p:nvGraphicFramePr>
        <p:xfrm>
          <a:off x="677334" y="656823"/>
          <a:ext cx="8435662" cy="5048517"/>
        </p:xfrm>
        <a:graphic>
          <a:graphicData uri="http://schemas.openxmlformats.org/drawingml/2006/table">
            <a:tbl>
              <a:tblPr/>
              <a:tblGrid>
                <a:gridCol w="8435662"/>
              </a:tblGrid>
              <a:tr h="5048517">
                <a:tc>
                  <a:txBody>
                    <a:bodyPr/>
                    <a:lstStyle/>
                    <a:p>
                      <a:r>
                        <a:rPr lang="en-GB" sz="2400" dirty="0" smtClean="0">
                          <a:effectLst/>
                          <a:latin typeface="Twinkl Cursive Looped" panose="02000000000000000000" pitchFamily="2" charset="0"/>
                        </a:rPr>
                        <a:t>It </a:t>
                      </a:r>
                      <a:r>
                        <a:rPr lang="en-GB" sz="2400" dirty="0">
                          <a:effectLst/>
                          <a:latin typeface="Twinkl Cursive Looped" panose="02000000000000000000" pitchFamily="2" charset="0"/>
                        </a:rPr>
                        <a:t>is not just asking questions </a:t>
                      </a:r>
                      <a:r>
                        <a:rPr lang="en-GB" sz="2400" dirty="0" smtClean="0">
                          <a:effectLst/>
                          <a:latin typeface="Twinkl Cursive Looped" panose="02000000000000000000" pitchFamily="2" charset="0"/>
                        </a:rPr>
                        <a:t>but </a:t>
                      </a:r>
                      <a:r>
                        <a:rPr lang="en-GB" sz="2400" dirty="0">
                          <a:effectLst/>
                          <a:latin typeface="Twinkl Cursive Looped" panose="02000000000000000000" pitchFamily="2" charset="0"/>
                        </a:rPr>
                        <a:t>asking the </a:t>
                      </a:r>
                      <a:r>
                        <a:rPr lang="en-GB" sz="2400" b="1" u="sng" dirty="0">
                          <a:effectLst/>
                          <a:latin typeface="Twinkl Cursive Looped" panose="02000000000000000000" pitchFamily="2" charset="0"/>
                        </a:rPr>
                        <a:t>right</a:t>
                      </a:r>
                      <a:r>
                        <a:rPr lang="en-GB" sz="2400" dirty="0">
                          <a:effectLst/>
                          <a:latin typeface="Twinkl Cursive Looped" panose="02000000000000000000" pitchFamily="2" charset="0"/>
                        </a:rPr>
                        <a:t> questions. </a:t>
                      </a:r>
                      <a:endParaRPr lang="en-GB" sz="105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endParaRPr lang="en-GB" sz="240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r>
                        <a:rPr lang="en-GB" sz="2400" dirty="0">
                          <a:solidFill>
                            <a:srgbClr val="760096"/>
                          </a:solidFill>
                          <a:effectLst/>
                          <a:latin typeface="Twinkl Cursive Looped" panose="02000000000000000000" pitchFamily="2" charset="0"/>
                        </a:rPr>
                        <a:t>Wanting to understand the why and how and what and when and where of things. </a:t>
                      </a:r>
                      <a:endParaRPr lang="en-GB" sz="105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endParaRPr lang="en-GB" sz="240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r>
                        <a:rPr lang="en-GB" sz="2400" dirty="0" smtClean="0">
                          <a:effectLst/>
                          <a:latin typeface="Twinkl Cursive Looped" panose="02000000000000000000" pitchFamily="2" charset="0"/>
                        </a:rPr>
                        <a:t>Thinking about what </a:t>
                      </a:r>
                      <a:r>
                        <a:rPr lang="en-GB" sz="2400" dirty="0">
                          <a:effectLst/>
                          <a:latin typeface="Twinkl Cursive Looped" panose="02000000000000000000" pitchFamily="2" charset="0"/>
                        </a:rPr>
                        <a:t>information you will need to find to answer the questions and </a:t>
                      </a:r>
                      <a:r>
                        <a:rPr lang="en-GB" sz="2400" dirty="0" smtClean="0">
                          <a:effectLst/>
                          <a:latin typeface="Twinkl Cursive Looped" panose="02000000000000000000" pitchFamily="2" charset="0"/>
                        </a:rPr>
                        <a:t>discovering ways </a:t>
                      </a:r>
                      <a:r>
                        <a:rPr lang="en-GB" sz="2400" dirty="0">
                          <a:effectLst/>
                          <a:latin typeface="Twinkl Cursive Looped" panose="02000000000000000000" pitchFamily="2" charset="0"/>
                        </a:rPr>
                        <a:t>to find it. </a:t>
                      </a:r>
                      <a:endParaRPr lang="en-GB" sz="105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endParaRPr lang="en-GB" sz="2400" dirty="0"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r>
                        <a:rPr lang="en-GB" sz="2400" dirty="0">
                          <a:solidFill>
                            <a:srgbClr val="760096"/>
                          </a:solidFill>
                          <a:effectLst/>
                          <a:latin typeface="Twinkl Cursive Looped" panose="02000000000000000000" pitchFamily="2" charset="0"/>
                        </a:rPr>
                        <a:t>Looking for problems to solve. </a:t>
                      </a:r>
                      <a:endParaRPr lang="en-GB" sz="2400" dirty="0" smtClean="0">
                        <a:solidFill>
                          <a:srgbClr val="760096"/>
                        </a:solidFill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endParaRPr lang="en-GB" sz="2400" dirty="0" smtClean="0">
                        <a:solidFill>
                          <a:srgbClr val="760096"/>
                        </a:solidFill>
                        <a:effectLst/>
                        <a:latin typeface="Twinkl Cursive Looped" panose="02000000000000000000" pitchFamily="2" charset="0"/>
                      </a:endParaRPr>
                    </a:p>
                    <a:p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Twinkl Cursive Looped" panose="02000000000000000000" pitchFamily="2" charset="0"/>
                        </a:rPr>
                        <a:t>Being </a:t>
                      </a:r>
                      <a:r>
                        <a:rPr lang="en-GB" sz="2400" dirty="0">
                          <a:solidFill>
                            <a:schemeClr val="tx1"/>
                          </a:solidFill>
                          <a:effectLst/>
                          <a:latin typeface="Twinkl Cursive Looped" panose="02000000000000000000" pitchFamily="2" charset="0"/>
                        </a:rPr>
                        <a:t>sceptical especially when facts are presented without evidence</a:t>
                      </a:r>
                      <a:r>
                        <a:rPr lang="en-GB" sz="2400" dirty="0" smtClean="0">
                          <a:solidFill>
                            <a:schemeClr val="tx1"/>
                          </a:solidFill>
                          <a:effectLst/>
                          <a:latin typeface="Twinkl Cursive Looped" panose="02000000000000000000" pitchFamily="2" charset="0"/>
                        </a:rPr>
                        <a:t>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Twinkl Cursive Looped" panose="02000000000000000000" pitchFamily="2" charset="0"/>
                      </a:endParaRPr>
                    </a:p>
                  </a:txBody>
                  <a:tcPr marL="25424" marR="25424" marT="12712" marB="1271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654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uncle buck - interegation (uncle buck asked questions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35683" y="0"/>
            <a:ext cx="9159078" cy="6869308"/>
          </a:xfrm>
        </p:spPr>
      </p:pic>
    </p:spTree>
    <p:extLst>
      <p:ext uri="{BB962C8B-B14F-4D97-AF65-F5344CB8AC3E}">
        <p14:creationId xmlns:p14="http://schemas.microsoft.com/office/powerpoint/2010/main" val="30854928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4455" y="0"/>
            <a:ext cx="8596668" cy="734351"/>
          </a:xfrm>
        </p:spPr>
        <p:txBody>
          <a:bodyPr>
            <a:normAutofit fontScale="90000"/>
          </a:bodyPr>
          <a:lstStyle/>
          <a:p>
            <a:r>
              <a:rPr lang="en-GB" sz="4400" dirty="0" smtClean="0">
                <a:latin typeface="Twinkl Cursive Looped" panose="02000000000000000000" pitchFamily="2" charset="0"/>
              </a:rPr>
              <a:t>Why?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455" y="881288"/>
            <a:ext cx="8596668" cy="3880773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Twinkl Cursive Looped" panose="02000000000000000000" pitchFamily="2" charset="0"/>
              </a:rPr>
              <a:t>Asking </a:t>
            </a:r>
            <a:r>
              <a:rPr lang="en-GB" sz="2800" dirty="0">
                <a:latin typeface="Twinkl Cursive Looped" panose="02000000000000000000" pitchFamily="2" charset="0"/>
              </a:rPr>
              <a:t>questions is the </a:t>
            </a:r>
            <a:r>
              <a:rPr lang="en-GB" sz="2800" dirty="0" smtClean="0">
                <a:latin typeface="Twinkl Cursive Looped" panose="02000000000000000000" pitchFamily="2" charset="0"/>
              </a:rPr>
              <a:t>beginning </a:t>
            </a:r>
            <a:r>
              <a:rPr lang="en-GB" sz="2800" dirty="0">
                <a:latin typeface="Twinkl Cursive Looped" panose="02000000000000000000" pitchFamily="2" charset="0"/>
              </a:rPr>
              <a:t>of all </a:t>
            </a:r>
            <a:r>
              <a:rPr lang="en-GB" sz="2800" dirty="0" smtClean="0">
                <a:latin typeface="Twinkl Cursive Looped" panose="02000000000000000000" pitchFamily="2" charset="0"/>
              </a:rPr>
              <a:t>investigations.</a:t>
            </a:r>
          </a:p>
          <a:p>
            <a:r>
              <a:rPr lang="en-GB" sz="2800" dirty="0" smtClean="0">
                <a:latin typeface="Twinkl Cursive Looped" panose="02000000000000000000" pitchFamily="2" charset="0"/>
              </a:rPr>
              <a:t>Asking </a:t>
            </a:r>
            <a:r>
              <a:rPr lang="en-GB" sz="2800" dirty="0">
                <a:latin typeface="Twinkl Cursive Looped" panose="02000000000000000000" pitchFamily="2" charset="0"/>
              </a:rPr>
              <a:t>questions is what leads to great discoveries and makes the world a better place. </a:t>
            </a:r>
            <a:endParaRPr lang="en-GB" sz="2800" dirty="0" smtClean="0">
              <a:latin typeface="Twinkl Cursive Looped" panose="02000000000000000000" pitchFamily="2" charset="0"/>
            </a:endParaRPr>
          </a:p>
          <a:p>
            <a:r>
              <a:rPr lang="en-GB" sz="2800" dirty="0" smtClean="0">
                <a:latin typeface="Twinkl Cursive Looped" panose="02000000000000000000" pitchFamily="2" charset="0"/>
              </a:rPr>
              <a:t>Asking </a:t>
            </a:r>
            <a:r>
              <a:rPr lang="en-GB" sz="2800" dirty="0">
                <a:latin typeface="Twinkl Cursive Looped" panose="02000000000000000000" pitchFamily="2" charset="0"/>
              </a:rPr>
              <a:t>questions is what helps you </a:t>
            </a:r>
            <a:r>
              <a:rPr lang="en-GB" sz="2800" dirty="0" smtClean="0">
                <a:latin typeface="Twinkl Cursive Looped" panose="02000000000000000000" pitchFamily="2" charset="0"/>
              </a:rPr>
              <a:t>understand and </a:t>
            </a:r>
            <a:r>
              <a:rPr lang="en-GB" sz="2800" dirty="0">
                <a:latin typeface="Twinkl Cursive Looped" panose="02000000000000000000" pitchFamily="2" charset="0"/>
              </a:rPr>
              <a:t>not just know.</a:t>
            </a:r>
          </a:p>
          <a:p>
            <a:endParaRPr lang="en-GB" sz="2800" dirty="0">
              <a:latin typeface="Twinkl Cursive Looped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186" y="3305512"/>
            <a:ext cx="3201205" cy="291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2179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3285" y="152870"/>
            <a:ext cx="37906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>“The important thing is to not stop questioning.”</a:t>
            </a:r>
            <a:endParaRPr lang="en-GB" sz="2400" dirty="0">
              <a:latin typeface="Twinkl Cursive Looped" panose="02000000000000000000" pitchFamily="2" charset="0"/>
            </a:endParaRPr>
          </a:p>
          <a:p>
            <a:r>
              <a:rPr lang="en-GB" sz="16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/>
            </a:r>
            <a:br>
              <a:rPr lang="en-GB" sz="1600" b="1" dirty="0">
                <a:solidFill>
                  <a:srgbClr val="0000FF"/>
                </a:solidFill>
                <a:latin typeface="Twinkl Cursive Looped" panose="02000000000000000000" pitchFamily="2" charset="0"/>
              </a:rPr>
            </a:br>
            <a:endParaRPr lang="en-GB" sz="1600" b="1" dirty="0">
              <a:solidFill>
                <a:srgbClr val="0000FF"/>
              </a:solidFill>
              <a:latin typeface="Twinkl Cursive Looped" panose="02000000000000000000" pitchFamily="2" charset="0"/>
            </a:endParaRPr>
          </a:p>
          <a:p>
            <a:r>
              <a:rPr lang="en-GB" sz="16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>Albert </a:t>
            </a:r>
            <a:r>
              <a:rPr lang="en-GB" sz="1600" b="1" dirty="0" smtClean="0">
                <a:solidFill>
                  <a:srgbClr val="0000FF"/>
                </a:solidFill>
                <a:latin typeface="Twinkl Cursive Looped" panose="02000000000000000000" pitchFamily="2" charset="0"/>
              </a:rPr>
              <a:t>Einstein</a:t>
            </a:r>
            <a:endParaRPr lang="en-GB" sz="2400" dirty="0">
              <a:latin typeface="Twinkl Cursive Looped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37" y="1722530"/>
            <a:ext cx="1958378" cy="262056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151808" y="629435"/>
            <a:ext cx="391947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>“Judge a man by his questions rather than by his answers.”</a:t>
            </a:r>
          </a:p>
          <a:p>
            <a: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  <a:t/>
            </a:r>
            <a:br>
              <a:rPr lang="en-GB" sz="2000" dirty="0">
                <a:solidFill>
                  <a:srgbClr val="000000"/>
                </a:solidFill>
                <a:latin typeface="Twinkl Cursive Looped" panose="02000000000000000000" pitchFamily="2" charset="0"/>
              </a:rPr>
            </a:br>
            <a:endParaRPr lang="en-GB" sz="1600" b="1" dirty="0">
              <a:solidFill>
                <a:srgbClr val="0000FF"/>
              </a:solidFill>
              <a:latin typeface="Twinkl Cursive Looped" panose="02000000000000000000" pitchFamily="2" charset="0"/>
            </a:endParaRPr>
          </a:p>
          <a:p>
            <a:r>
              <a:rPr lang="en-GB" sz="1600" b="1" dirty="0" smtClean="0">
                <a:solidFill>
                  <a:srgbClr val="0000FF"/>
                </a:solidFill>
                <a:latin typeface="Twinkl Cursive Looped" panose="02000000000000000000" pitchFamily="2" charset="0"/>
              </a:rPr>
              <a:t>Voltaire</a:t>
            </a:r>
            <a:endParaRPr lang="en-GB" sz="1600" b="1" dirty="0">
              <a:solidFill>
                <a:srgbClr val="0000FF"/>
              </a:solidFill>
              <a:latin typeface="Twinkl Cursive Looped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12587">
            <a:off x="3888689" y="243562"/>
            <a:ext cx="2142857" cy="214285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859369" y="2881154"/>
            <a:ext cx="3043707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>“Nothing shapes our journey through life so much as the questions we ask.”</a:t>
            </a:r>
          </a:p>
          <a:p>
            <a:r>
              <a:rPr lang="en-GB" dirty="0">
                <a:solidFill>
                  <a:srgbClr val="FF0000"/>
                </a:solidFill>
                <a:latin typeface="NTPreCursive"/>
              </a:rPr>
              <a:t/>
            </a:r>
            <a:br>
              <a:rPr lang="en-GB" dirty="0">
                <a:solidFill>
                  <a:srgbClr val="FF0000"/>
                </a:solidFill>
                <a:latin typeface="NTPreCursive"/>
              </a:rPr>
            </a:br>
            <a:endParaRPr lang="en-GB" dirty="0">
              <a:solidFill>
                <a:srgbClr val="FF0000"/>
              </a:solidFill>
              <a:latin typeface="NTPreCursive"/>
            </a:endParaRPr>
          </a:p>
          <a:p>
            <a:r>
              <a:rPr lang="en-GB" sz="1600" b="1" dirty="0">
                <a:solidFill>
                  <a:srgbClr val="0000FF"/>
                </a:solidFill>
                <a:latin typeface="Twinkl Cursive Looped" panose="02000000000000000000" pitchFamily="2" charset="0"/>
              </a:rPr>
              <a:t>Greg </a:t>
            </a:r>
            <a:r>
              <a:rPr lang="en-GB" sz="1600" b="1" dirty="0" err="1">
                <a:solidFill>
                  <a:srgbClr val="0000FF"/>
                </a:solidFill>
                <a:latin typeface="Twinkl Cursive Looped" panose="02000000000000000000" pitchFamily="2" charset="0"/>
              </a:rPr>
              <a:t>Levoy</a:t>
            </a:r>
            <a:endParaRPr lang="en-GB" sz="1600" b="1" dirty="0">
              <a:solidFill>
                <a:srgbClr val="0000FF"/>
              </a:solidFill>
              <a:latin typeface="Twinkl Cursive Looped" panose="02000000000000000000" pitchFamily="2" charset="0"/>
            </a:endParaRPr>
          </a:p>
          <a:p>
            <a:r>
              <a:rPr lang="en-GB" dirty="0">
                <a:solidFill>
                  <a:srgbClr val="FF0000"/>
                </a:solidFill>
                <a:latin typeface="NTPreCursive"/>
              </a:rPr>
              <a:t/>
            </a:r>
            <a:br>
              <a:rPr lang="en-GB" dirty="0">
                <a:solidFill>
                  <a:srgbClr val="FF0000"/>
                </a:solidFill>
                <a:latin typeface="NTPreCursive"/>
              </a:rPr>
            </a:br>
            <a:endParaRPr lang="en-GB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292" y="1738154"/>
            <a:ext cx="2023872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048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81439952"/>
              </p:ext>
            </p:extLst>
          </p:nvPr>
        </p:nvGraphicFramePr>
        <p:xfrm>
          <a:off x="716500" y="206735"/>
          <a:ext cx="8596312" cy="1432560"/>
        </p:xfrm>
        <a:graphic>
          <a:graphicData uri="http://schemas.openxmlformats.org/drawingml/2006/table">
            <a:tbl>
              <a:tblPr/>
              <a:tblGrid>
                <a:gridCol w="8596312"/>
              </a:tblGrid>
              <a:tr h="0">
                <a:tc>
                  <a:txBody>
                    <a:bodyPr/>
                    <a:lstStyle/>
                    <a:p>
                      <a:r>
                        <a:rPr lang="en-GB" sz="4400" kern="1200" dirty="0" smtClean="0">
                          <a:solidFill>
                            <a:schemeClr val="accent1"/>
                          </a:solidFill>
                          <a:latin typeface="Twinkl Cursive Looped" panose="02000000000000000000" pitchFamily="2" charset="0"/>
                          <a:ea typeface="+mj-ea"/>
                          <a:cs typeface="+mj-cs"/>
                        </a:rPr>
                        <a:t>Two</a:t>
                      </a:r>
                      <a:r>
                        <a:rPr lang="en-GB" sz="4400" kern="1200" baseline="0" dirty="0" smtClean="0">
                          <a:solidFill>
                            <a:schemeClr val="accent1"/>
                          </a:solidFill>
                          <a:latin typeface="Twinkl Cursive Looped" panose="02000000000000000000" pitchFamily="2" charset="0"/>
                          <a:ea typeface="+mj-ea"/>
                          <a:cs typeface="+mj-cs"/>
                        </a:rPr>
                        <a:t> f</a:t>
                      </a:r>
                      <a:r>
                        <a:rPr lang="en-GB" sz="4400" kern="1200" dirty="0" smtClean="0">
                          <a:solidFill>
                            <a:schemeClr val="accent1"/>
                          </a:solidFill>
                          <a:latin typeface="Twinkl Cursive Looped" panose="02000000000000000000" pitchFamily="2" charset="0"/>
                          <a:ea typeface="+mj-ea"/>
                          <a:cs typeface="+mj-cs"/>
                        </a:rPr>
                        <a:t>amous </a:t>
                      </a:r>
                      <a:r>
                        <a:rPr lang="en-GB" sz="4400" kern="1200" dirty="0">
                          <a:solidFill>
                            <a:schemeClr val="accent1"/>
                          </a:solidFill>
                          <a:latin typeface="Twinkl Cursive Looped" panose="02000000000000000000" pitchFamily="2" charset="0"/>
                          <a:ea typeface="+mj-ea"/>
                          <a:cs typeface="+mj-cs"/>
                        </a:rPr>
                        <a:t>people who pose questions and problem solve.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427" y="1639295"/>
            <a:ext cx="2789836" cy="21314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713" y="1808393"/>
            <a:ext cx="3188013" cy="1793257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8886158"/>
              </p:ext>
            </p:extLst>
          </p:nvPr>
        </p:nvGraphicFramePr>
        <p:xfrm>
          <a:off x="1914235" y="3740755"/>
          <a:ext cx="8596312" cy="518160"/>
        </p:xfrm>
        <a:graphic>
          <a:graphicData uri="http://schemas.openxmlformats.org/drawingml/2006/table">
            <a:tbl>
              <a:tblPr/>
              <a:tblGrid>
                <a:gridCol w="8596312"/>
              </a:tblGrid>
              <a:tr h="0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winkl Cursive Looped" panose="02000000000000000000" pitchFamily="2" charset="0"/>
                        </a:rPr>
                        <a:t>Tim Peake</a:t>
                      </a:r>
                      <a:endParaRPr lang="en-GB" dirty="0">
                        <a:effectLst/>
                        <a:latin typeface="Twinkl Cursive Looped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721232"/>
              </p:ext>
            </p:extLst>
          </p:nvPr>
        </p:nvGraphicFramePr>
        <p:xfrm>
          <a:off x="6212391" y="3801157"/>
          <a:ext cx="2943154" cy="518160"/>
        </p:xfrm>
        <a:graphic>
          <a:graphicData uri="http://schemas.openxmlformats.org/drawingml/2006/table">
            <a:tbl>
              <a:tblPr/>
              <a:tblGrid>
                <a:gridCol w="2943154"/>
              </a:tblGrid>
              <a:tr h="0">
                <a:tc>
                  <a:txBody>
                    <a:bodyPr/>
                    <a:lstStyle/>
                    <a:p>
                      <a:r>
                        <a:rPr lang="en-GB" sz="2800" dirty="0">
                          <a:solidFill>
                            <a:srgbClr val="000000"/>
                          </a:solidFill>
                          <a:effectLst/>
                          <a:latin typeface="Twinkl Cursive Looped" panose="02000000000000000000" pitchFamily="2" charset="0"/>
                        </a:rPr>
                        <a:t>Pope Francis</a:t>
                      </a:r>
                      <a:endParaRPr lang="en-GB" dirty="0">
                        <a:effectLst/>
                        <a:latin typeface="Twinkl Cursive Looped" panose="02000000000000000000" pitchFamily="2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9270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Questioni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9501" y="0"/>
            <a:ext cx="9132334" cy="684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6768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err="1" smtClean="0">
                <a:latin typeface="Twinkl Cursive Looped" panose="02000000000000000000" pitchFamily="2" charset="0"/>
              </a:rPr>
              <a:t>Thunks</a:t>
            </a:r>
            <a:r>
              <a:rPr lang="en-GB" sz="4400" dirty="0" smtClean="0">
                <a:latin typeface="Twinkl Cursive Looped" panose="02000000000000000000" pitchFamily="2" charset="0"/>
              </a:rPr>
              <a:t>…</a:t>
            </a:r>
            <a:endParaRPr lang="en-GB" sz="4400" dirty="0">
              <a:latin typeface="Twinkl Cursive 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94018"/>
            <a:ext cx="8596668" cy="672763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Twinkl Cursive Looped" panose="02000000000000000000" pitchFamily="2" charset="0"/>
              </a:rPr>
              <a:t>Unusual questions that make you think</a:t>
            </a:r>
            <a:endParaRPr lang="en-GB" sz="2800" dirty="0">
              <a:latin typeface="Twinkl Cursive Looped" panose="02000000000000000000" pitchFamily="2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13669" y="230543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GB" altLang="en-US" sz="4000" b="1" dirty="0" smtClean="0">
                <a:latin typeface="Twinkl Cursive Looped" panose="02000000000000000000" pitchFamily="2" charset="0"/>
              </a:rPr>
              <a:t>Can you have a friend that you don’t really like?</a:t>
            </a:r>
          </a:p>
        </p:txBody>
      </p:sp>
      <p:pic>
        <p:nvPicPr>
          <p:cNvPr id="5" name="Picture 3" descr="MCBD06990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07607" y="3487089"/>
            <a:ext cx="3641725" cy="3092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8358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</TotalTime>
  <Words>226</Words>
  <Application>Microsoft Office PowerPoint</Application>
  <PresentationFormat>Widescreen</PresentationFormat>
  <Paragraphs>38</Paragraphs>
  <Slides>12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NTPreCursive</vt:lpstr>
      <vt:lpstr>Trebuchet MS</vt:lpstr>
      <vt:lpstr>Twinkl Cursive Looped</vt:lpstr>
      <vt:lpstr>Wingdings 3</vt:lpstr>
      <vt:lpstr>Facet</vt:lpstr>
      <vt:lpstr>Habits of Mind</vt:lpstr>
      <vt:lpstr>What are Habits of Mind?</vt:lpstr>
      <vt:lpstr>What makes us good learners?</vt:lpstr>
      <vt:lpstr>How can Habits of Mind help us?</vt:lpstr>
      <vt:lpstr>Questioning and Problem Posing</vt:lpstr>
      <vt:lpstr>What does it mean?</vt:lpstr>
      <vt:lpstr>PowerPoint Presentation</vt:lpstr>
      <vt:lpstr>Why?</vt:lpstr>
      <vt:lpstr>PowerPoint Presentation</vt:lpstr>
      <vt:lpstr>PowerPoint Presentation</vt:lpstr>
      <vt:lpstr>PowerPoint Presentation</vt:lpstr>
      <vt:lpstr>Thunks…</vt:lpstr>
    </vt:vector>
  </TitlesOfParts>
  <Company>Bristol City Council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Bradley</dc:creator>
  <cp:lastModifiedBy>Rebecca Bradley</cp:lastModifiedBy>
  <cp:revision>11</cp:revision>
  <dcterms:created xsi:type="dcterms:W3CDTF">2019-09-24T21:34:32Z</dcterms:created>
  <dcterms:modified xsi:type="dcterms:W3CDTF">2019-09-25T07:16:19Z</dcterms:modified>
</cp:coreProperties>
</file>