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mp4" ContentType="video/unknown"/>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22"/>
  </p:notesMasterIdLst>
  <p:sldIdLst>
    <p:sldId id="277" r:id="rId2"/>
    <p:sldId id="256" r:id="rId3"/>
    <p:sldId id="257" r:id="rId4"/>
    <p:sldId id="258" r:id="rId5"/>
    <p:sldId id="259" r:id="rId6"/>
    <p:sldId id="268" r:id="rId7"/>
    <p:sldId id="260" r:id="rId8"/>
    <p:sldId id="269" r:id="rId9"/>
    <p:sldId id="270" r:id="rId10"/>
    <p:sldId id="271" r:id="rId11"/>
    <p:sldId id="272" r:id="rId12"/>
    <p:sldId id="273" r:id="rId13"/>
    <p:sldId id="274" r:id="rId14"/>
    <p:sldId id="261" r:id="rId15"/>
    <p:sldId id="275" r:id="rId16"/>
    <p:sldId id="279" r:id="rId17"/>
    <p:sldId id="280" r:id="rId18"/>
    <p:sldId id="281" r:id="rId19"/>
    <p:sldId id="282" r:id="rId20"/>
    <p:sldId id="266" r:id="rId21"/>
  </p:sldIdLst>
  <p:sldSz cx="12192000" cy="6858000"/>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93895" autoAdjust="0"/>
  </p:normalViewPr>
  <p:slideViewPr>
    <p:cSldViewPr snapToGrid="0">
      <p:cViewPr varScale="1">
        <p:scale>
          <a:sx n="102" d="100"/>
          <a:sy n="102" d="100"/>
        </p:scale>
        <p:origin x="-96" y="-58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C1C60548-C263-45B9-8FC5-3FF8C3D83E9E}" type="datetimeFigureOut">
              <a:rPr lang="en-GB" smtClean="0"/>
              <a:t>22/11/2019</a:t>
            </a:fld>
            <a:endParaRPr lang="en-GB"/>
          </a:p>
        </p:txBody>
      </p:sp>
      <p:sp>
        <p:nvSpPr>
          <p:cNvPr id="4" name="Slide Image Placeholder 3"/>
          <p:cNvSpPr>
            <a:spLocks noGrp="1" noRot="1" noChangeAspect="1"/>
          </p:cNvSpPr>
          <p:nvPr>
            <p:ph type="sldImg" idx="2"/>
          </p:nvPr>
        </p:nvSpPr>
        <p:spPr>
          <a:xfrm>
            <a:off x="90488" y="744538"/>
            <a:ext cx="6616700" cy="3722687"/>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768" y="4715153"/>
            <a:ext cx="5438140" cy="4466987"/>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FEFBB571-08C0-43D9-9B53-84DD7E2374AF}" type="slidenum">
              <a:rPr lang="en-GB" smtClean="0"/>
              <a:t>‹#›</a:t>
            </a:fld>
            <a:endParaRPr lang="en-GB"/>
          </a:p>
        </p:txBody>
      </p:sp>
    </p:spTree>
    <p:extLst>
      <p:ext uri="{BB962C8B-B14F-4D97-AF65-F5344CB8AC3E}">
        <p14:creationId xmlns:p14="http://schemas.microsoft.com/office/powerpoint/2010/main" val="11399529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FEFBB571-08C0-43D9-9B53-84DD7E2374AF}" type="slidenum">
              <a:rPr lang="en-GB" smtClean="0"/>
              <a:t>1</a:t>
            </a:fld>
            <a:endParaRPr lang="en-GB"/>
          </a:p>
        </p:txBody>
      </p:sp>
    </p:spTree>
    <p:extLst>
      <p:ext uri="{BB962C8B-B14F-4D97-AF65-F5344CB8AC3E}">
        <p14:creationId xmlns:p14="http://schemas.microsoft.com/office/powerpoint/2010/main" val="11662896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FEFBB571-08C0-43D9-9B53-84DD7E2374AF}" type="slidenum">
              <a:rPr lang="en-GB" smtClean="0"/>
              <a:t>2</a:t>
            </a:fld>
            <a:endParaRPr lang="en-GB"/>
          </a:p>
        </p:txBody>
      </p:sp>
    </p:spTree>
    <p:extLst>
      <p:ext uri="{BB962C8B-B14F-4D97-AF65-F5344CB8AC3E}">
        <p14:creationId xmlns:p14="http://schemas.microsoft.com/office/powerpoint/2010/main" val="2590475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FEFBB571-08C0-43D9-9B53-84DD7E2374AF}" type="slidenum">
              <a:rPr lang="en-GB" smtClean="0"/>
              <a:t>3</a:t>
            </a:fld>
            <a:endParaRPr lang="en-GB"/>
          </a:p>
        </p:txBody>
      </p:sp>
    </p:spTree>
    <p:extLst>
      <p:ext uri="{BB962C8B-B14F-4D97-AF65-F5344CB8AC3E}">
        <p14:creationId xmlns:p14="http://schemas.microsoft.com/office/powerpoint/2010/main" val="38781047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FEFBB571-08C0-43D9-9B53-84DD7E2374AF}" type="slidenum">
              <a:rPr lang="en-GB" smtClean="0"/>
              <a:t>4</a:t>
            </a:fld>
            <a:endParaRPr lang="en-GB"/>
          </a:p>
        </p:txBody>
      </p:sp>
    </p:spTree>
    <p:extLst>
      <p:ext uri="{BB962C8B-B14F-4D97-AF65-F5344CB8AC3E}">
        <p14:creationId xmlns:p14="http://schemas.microsoft.com/office/powerpoint/2010/main" val="11625461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FEFBB571-08C0-43D9-9B53-84DD7E2374AF}" type="slidenum">
              <a:rPr lang="en-GB" smtClean="0"/>
              <a:t>5</a:t>
            </a:fld>
            <a:endParaRPr lang="en-GB"/>
          </a:p>
        </p:txBody>
      </p:sp>
    </p:spTree>
    <p:extLst>
      <p:ext uri="{BB962C8B-B14F-4D97-AF65-F5344CB8AC3E}">
        <p14:creationId xmlns:p14="http://schemas.microsoft.com/office/powerpoint/2010/main" val="21806239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FEFBB571-08C0-43D9-9B53-84DD7E2374AF}" type="slidenum">
              <a:rPr lang="en-GB" smtClean="0"/>
              <a:t>6</a:t>
            </a:fld>
            <a:endParaRPr lang="en-GB"/>
          </a:p>
        </p:txBody>
      </p:sp>
    </p:spTree>
    <p:extLst>
      <p:ext uri="{BB962C8B-B14F-4D97-AF65-F5344CB8AC3E}">
        <p14:creationId xmlns:p14="http://schemas.microsoft.com/office/powerpoint/2010/main" val="16150946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FEFBB571-08C0-43D9-9B53-84DD7E2374AF}" type="slidenum">
              <a:rPr lang="en-GB" smtClean="0"/>
              <a:t>7</a:t>
            </a:fld>
            <a:endParaRPr lang="en-GB"/>
          </a:p>
        </p:txBody>
      </p:sp>
    </p:spTree>
    <p:extLst>
      <p:ext uri="{BB962C8B-B14F-4D97-AF65-F5344CB8AC3E}">
        <p14:creationId xmlns:p14="http://schemas.microsoft.com/office/powerpoint/2010/main" val="24805516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Everyone has things that they are good at and things they are not so good at. If we don't take the risk to try new things then we can never get better at them. A responsible risk might be sharing a new idea with your class or trying something you always thought was too hard for you. </a:t>
            </a:r>
            <a:endParaRPr lang="en-GB" dirty="0" smtClean="0">
              <a:effectLst/>
            </a:endParaRPr>
          </a:p>
          <a:p>
            <a:r>
              <a:rPr lang="en-GB" sz="1200" kern="1200" dirty="0" smtClean="0">
                <a:solidFill>
                  <a:schemeClr val="tx1"/>
                </a:solidFill>
                <a:effectLst/>
                <a:latin typeface="+mn-lt"/>
                <a:ea typeface="+mn-ea"/>
                <a:cs typeface="+mn-cs"/>
              </a:rPr>
              <a:t>Next time you find your work or an activity hard just give it a go. Take a risk and give it a try! We won't always get things right but at least you have tried!</a:t>
            </a:r>
            <a:endParaRPr lang="en-GB" dirty="0"/>
          </a:p>
        </p:txBody>
      </p:sp>
      <p:sp>
        <p:nvSpPr>
          <p:cNvPr id="4" name="Slide Number Placeholder 3"/>
          <p:cNvSpPr>
            <a:spLocks noGrp="1"/>
          </p:cNvSpPr>
          <p:nvPr>
            <p:ph type="sldNum" sz="quarter" idx="10"/>
          </p:nvPr>
        </p:nvSpPr>
        <p:spPr/>
        <p:txBody>
          <a:bodyPr/>
          <a:lstStyle/>
          <a:p>
            <a:fld id="{FEFBB571-08C0-43D9-9B53-84DD7E2374AF}" type="slidenum">
              <a:rPr lang="en-GB" smtClean="0"/>
              <a:t>8</a:t>
            </a:fld>
            <a:endParaRPr lang="en-GB"/>
          </a:p>
        </p:txBody>
      </p:sp>
    </p:spTree>
    <p:extLst>
      <p:ext uri="{BB962C8B-B14F-4D97-AF65-F5344CB8AC3E}">
        <p14:creationId xmlns:p14="http://schemas.microsoft.com/office/powerpoint/2010/main" val="10531354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FEFBB571-08C0-43D9-9B53-84DD7E2374AF}" type="slidenum">
              <a:rPr lang="en-GB" smtClean="0"/>
              <a:t>9</a:t>
            </a:fld>
            <a:endParaRPr lang="en-GB"/>
          </a:p>
        </p:txBody>
      </p:sp>
    </p:spTree>
    <p:extLst>
      <p:ext uri="{BB962C8B-B14F-4D97-AF65-F5344CB8AC3E}">
        <p14:creationId xmlns:p14="http://schemas.microsoft.com/office/powerpoint/2010/main" val="649565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FEFBB571-08C0-43D9-9B53-84DD7E2374AF}" type="slidenum">
              <a:rPr lang="en-GB" smtClean="0"/>
              <a:t>10</a:t>
            </a:fld>
            <a:endParaRPr lang="en-GB"/>
          </a:p>
        </p:txBody>
      </p:sp>
    </p:spTree>
    <p:extLst>
      <p:ext uri="{BB962C8B-B14F-4D97-AF65-F5344CB8AC3E}">
        <p14:creationId xmlns:p14="http://schemas.microsoft.com/office/powerpoint/2010/main" val="241386063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FEFBB571-08C0-43D9-9B53-84DD7E2374AF}" type="slidenum">
              <a:rPr lang="en-GB" smtClean="0"/>
              <a:t>11</a:t>
            </a:fld>
            <a:endParaRPr lang="en-GB"/>
          </a:p>
        </p:txBody>
      </p:sp>
    </p:spTree>
    <p:extLst>
      <p:ext uri="{BB962C8B-B14F-4D97-AF65-F5344CB8AC3E}">
        <p14:creationId xmlns:p14="http://schemas.microsoft.com/office/powerpoint/2010/main" val="100343582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FEFBB571-08C0-43D9-9B53-84DD7E2374AF}" type="slidenum">
              <a:rPr lang="en-GB" smtClean="0"/>
              <a:t>12</a:t>
            </a:fld>
            <a:endParaRPr lang="en-GB"/>
          </a:p>
        </p:txBody>
      </p:sp>
    </p:spTree>
    <p:extLst>
      <p:ext uri="{BB962C8B-B14F-4D97-AF65-F5344CB8AC3E}">
        <p14:creationId xmlns:p14="http://schemas.microsoft.com/office/powerpoint/2010/main" val="151979509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FEFBB571-08C0-43D9-9B53-84DD7E2374AF}" type="slidenum">
              <a:rPr lang="en-GB" smtClean="0"/>
              <a:t>13</a:t>
            </a:fld>
            <a:endParaRPr lang="en-GB"/>
          </a:p>
        </p:txBody>
      </p:sp>
    </p:spTree>
    <p:extLst>
      <p:ext uri="{BB962C8B-B14F-4D97-AF65-F5344CB8AC3E}">
        <p14:creationId xmlns:p14="http://schemas.microsoft.com/office/powerpoint/2010/main" val="362006890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FEFBB571-08C0-43D9-9B53-84DD7E2374AF}" type="slidenum">
              <a:rPr lang="en-GB" smtClean="0"/>
              <a:t>14</a:t>
            </a:fld>
            <a:endParaRPr lang="en-GB"/>
          </a:p>
        </p:txBody>
      </p:sp>
    </p:spTree>
    <p:extLst>
      <p:ext uri="{BB962C8B-B14F-4D97-AF65-F5344CB8AC3E}">
        <p14:creationId xmlns:p14="http://schemas.microsoft.com/office/powerpoint/2010/main" val="124763812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FEFBB571-08C0-43D9-9B53-84DD7E2374AF}" type="slidenum">
              <a:rPr lang="en-GB" smtClean="0"/>
              <a:t>15</a:t>
            </a:fld>
            <a:endParaRPr lang="en-GB"/>
          </a:p>
        </p:txBody>
      </p:sp>
    </p:spTree>
    <p:extLst>
      <p:ext uri="{BB962C8B-B14F-4D97-AF65-F5344CB8AC3E}">
        <p14:creationId xmlns:p14="http://schemas.microsoft.com/office/powerpoint/2010/main" val="66722059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FEFBB571-08C0-43D9-9B53-84DD7E2374AF}" type="slidenum">
              <a:rPr lang="en-GB" smtClean="0"/>
              <a:t>16</a:t>
            </a:fld>
            <a:endParaRPr lang="en-GB"/>
          </a:p>
        </p:txBody>
      </p:sp>
    </p:spTree>
    <p:extLst>
      <p:ext uri="{BB962C8B-B14F-4D97-AF65-F5344CB8AC3E}">
        <p14:creationId xmlns:p14="http://schemas.microsoft.com/office/powerpoint/2010/main" val="342350827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FEFBB571-08C0-43D9-9B53-84DD7E2374AF}" type="slidenum">
              <a:rPr lang="en-GB" smtClean="0"/>
              <a:t>17</a:t>
            </a:fld>
            <a:endParaRPr lang="en-GB"/>
          </a:p>
        </p:txBody>
      </p:sp>
    </p:spTree>
    <p:extLst>
      <p:ext uri="{BB962C8B-B14F-4D97-AF65-F5344CB8AC3E}">
        <p14:creationId xmlns:p14="http://schemas.microsoft.com/office/powerpoint/2010/main" val="71687867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FEFBB571-08C0-43D9-9B53-84DD7E2374AF}" type="slidenum">
              <a:rPr lang="en-GB" smtClean="0"/>
              <a:t>18</a:t>
            </a:fld>
            <a:endParaRPr lang="en-GB"/>
          </a:p>
        </p:txBody>
      </p:sp>
    </p:spTree>
    <p:extLst>
      <p:ext uri="{BB962C8B-B14F-4D97-AF65-F5344CB8AC3E}">
        <p14:creationId xmlns:p14="http://schemas.microsoft.com/office/powerpoint/2010/main" val="266553843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FEFBB571-08C0-43D9-9B53-84DD7E2374AF}" type="slidenum">
              <a:rPr lang="en-GB" smtClean="0"/>
              <a:t>19</a:t>
            </a:fld>
            <a:endParaRPr lang="en-GB"/>
          </a:p>
        </p:txBody>
      </p:sp>
    </p:spTree>
    <p:extLst>
      <p:ext uri="{BB962C8B-B14F-4D97-AF65-F5344CB8AC3E}">
        <p14:creationId xmlns:p14="http://schemas.microsoft.com/office/powerpoint/2010/main" val="63729589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FEFBB571-08C0-43D9-9B53-84DD7E2374AF}" type="slidenum">
              <a:rPr lang="en-GB" smtClean="0"/>
              <a:t>20</a:t>
            </a:fld>
            <a:endParaRPr lang="en-GB"/>
          </a:p>
        </p:txBody>
      </p:sp>
    </p:spTree>
    <p:extLst>
      <p:ext uri="{BB962C8B-B14F-4D97-AF65-F5344CB8AC3E}">
        <p14:creationId xmlns:p14="http://schemas.microsoft.com/office/powerpoint/2010/main" val="7106166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11/22/2019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transition spd="slow">
    <p:push dir="u"/>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2A54C80-263E-416B-A8E0-580EDEADCBDC}" type="datetimeFigureOut">
              <a:rPr lang="en-US" dirty="0"/>
              <a:t>11/22/2019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transition spd="slow">
    <p:push dir="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11/22/2019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transition spd="slow">
    <p:push dir="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2A54C80-263E-416B-A8E0-580EDEADCBDC}" type="datetimeFigureOut">
              <a:rPr lang="en-US" dirty="0"/>
              <a:t>11/22/2019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transition spd="slow">
    <p:push di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11/22/2019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transition spd="slow">
    <p:push di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11/22/2019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transition spd="slow">
    <p:push dir="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11/22/2019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transition spd="slow">
    <p:push di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11/22/2019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transition spd="slow">
    <p:push dir="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11/22/2019</a:t>
            </a:fld>
            <a:endParaRPr lang="en-US" dirty="0"/>
          </a:p>
        </p:txBody>
      </p:sp>
    </p:spTree>
  </p:cSld>
  <p:clrMapOvr>
    <a:masterClrMapping/>
  </p:clrMapOvr>
  <p:transition spd="slow">
    <p:push dir="u"/>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11/22/2019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transition spd="slow">
    <p:push dir="u"/>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11/22/2019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transition spd="slow">
    <p:push dir="u"/>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11/22/2019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transition spd="slow">
    <p:push dir="u"/>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11/22/2019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transition spd="slow">
    <p:push dir="u"/>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11/22/2019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transition spd="slow">
    <p:push dir="u"/>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11/22/2019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transition spd="slow">
    <p:push dir="u"/>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11/22/2019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transition spd="slow">
    <p:push dir="u"/>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11/22/2019</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65" r:id="rId2"/>
    <p:sldLayoutId id="2147483651" r:id="rId3"/>
    <p:sldLayoutId id="2147483666" r:id="rId4"/>
    <p:sldLayoutId id="2147483653" r:id="rId5"/>
    <p:sldLayoutId id="2147483654" r:id="rId6"/>
    <p:sldLayoutId id="2147483655" r:id="rId7"/>
    <p:sldLayoutId id="2147483667" r:id="rId8"/>
    <p:sldLayoutId id="2147483657" r:id="rId9"/>
    <p:sldLayoutId id="2147483660" r:id="rId10"/>
    <p:sldLayoutId id="2147483661" r:id="rId11"/>
    <p:sldLayoutId id="2147483662" r:id="rId12"/>
    <p:sldLayoutId id="2147483663" r:id="rId13"/>
    <p:sldLayoutId id="2147483664" r:id="rId14"/>
    <p:sldLayoutId id="2147483668" r:id="rId15"/>
    <p:sldLayoutId id="2147483659" r:id="rId16"/>
  </p:sldLayoutIdLst>
  <p:transition spd="slow">
    <p:push dir="u"/>
  </p:transition>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4.jpg"/></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7" Type="http://schemas.openxmlformats.org/officeDocument/2006/relationships/image" Target="../media/image9.jp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8.jpg"/><Relationship Id="rId5" Type="http://schemas.openxmlformats.org/officeDocument/2006/relationships/image" Target="../media/image7.jpg"/><Relationship Id="rId4" Type="http://schemas.openxmlformats.org/officeDocument/2006/relationships/image" Target="../media/image6.jp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jpe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13.xml.rels><?xml version="1.0" encoding="UTF-8" standalone="yes"?>
<Relationships xmlns="http://schemas.openxmlformats.org/package/2006/relationships"><Relationship Id="rId3" Type="http://schemas.openxmlformats.org/officeDocument/2006/relationships/hyperlink" Target="https://www.youtube.com/watch?v=6K2WGLoshDc&amp;safe=active#t=39"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9.jpe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image" Target="../media/image23.png"/></Relationships>
</file>

<file path=ppt/slides/_rels/slide1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1.png"/><Relationship Id="rId4" Type="http://schemas.openxmlformats.org/officeDocument/2006/relationships/notesSlide" Target="../notesSlides/notesSlide2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5" name="Open the eyes of my heart Lord.mp4">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5"/>
          <a:stretch>
            <a:fillRect/>
          </a:stretch>
        </p:blipFill>
        <p:spPr>
          <a:xfrm>
            <a:off x="423746" y="10967"/>
            <a:ext cx="9129378" cy="6847033"/>
          </a:xfrm>
        </p:spPr>
      </p:pic>
    </p:spTree>
    <p:extLst>
      <p:ext uri="{BB962C8B-B14F-4D97-AF65-F5344CB8AC3E}">
        <p14:creationId xmlns:p14="http://schemas.microsoft.com/office/powerpoint/2010/main" val="1320323207"/>
      </p:ext>
    </p:extLst>
  </p:cSld>
  <p:clrMapOvr>
    <a:masterClrMapping/>
  </p:clrMapOvr>
  <p:transition spd="slow">
    <p:push dir="u"/>
  </p:transition>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5"/>
                                        </p:tgtEl>
                                      </p:cBhvr>
                                    </p:cmd>
                                  </p:childTnLst>
                                </p:cTn>
                              </p:par>
                            </p:childTnLst>
                          </p:cTn>
                        </p:par>
                      </p:childTnLst>
                    </p:cTn>
                  </p:par>
                </p:childTnLst>
              </p:cTn>
              <p:nextCondLst>
                <p:cond evt="onClick" delay="0">
                  <p:tgtEl>
                    <p:spTgt spid="5"/>
                  </p:tgtEl>
                </p:cond>
              </p:nextCondLst>
            </p:seq>
            <p:video>
              <p:cMediaNode vol="80000">
                <p:cTn id="7" fill="hold" display="0">
                  <p:stCondLst>
                    <p:cond delay="indefinite"/>
                  </p:stCondLst>
                </p:cTn>
                <p:tgtEl>
                  <p:spTgt spid="5"/>
                </p:tgtEl>
              </p:cMediaNode>
            </p:vide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98003" y="185652"/>
            <a:ext cx="7766936" cy="947028"/>
          </a:xfrm>
        </p:spPr>
        <p:txBody>
          <a:bodyPr/>
          <a:lstStyle/>
          <a:p>
            <a:pPr algn="ctr"/>
            <a:r>
              <a:rPr lang="en-GB" dirty="0" smtClean="0">
                <a:latin typeface="Twinkl Cursive Looped" panose="02000000000000000000" pitchFamily="2" charset="0"/>
              </a:rPr>
              <a:t>Habits of Mind</a:t>
            </a:r>
            <a:endParaRPr lang="en-GB" dirty="0">
              <a:latin typeface="Twinkl Cursive Looped" panose="02000000000000000000" pitchFamily="2" charset="0"/>
            </a:endParaRPr>
          </a:p>
        </p:txBody>
      </p:sp>
      <p:sp>
        <p:nvSpPr>
          <p:cNvPr id="3" name="Subtitle 2"/>
          <p:cNvSpPr>
            <a:spLocks noGrp="1"/>
          </p:cNvSpPr>
          <p:nvPr>
            <p:ph type="subTitle" idx="1"/>
          </p:nvPr>
        </p:nvSpPr>
        <p:spPr/>
        <p:txBody>
          <a:bodyPr/>
          <a:lstStyle/>
          <a:p>
            <a:endParaRPr lang="en-GB"/>
          </a:p>
        </p:txBody>
      </p:sp>
      <p:pic>
        <p:nvPicPr>
          <p:cNvPr id="5" name="Picture 4" descr="A picture containing text&#10;&#10;Description automatically generated">
            <a:extLst>
              <a:ext uri="{FF2B5EF4-FFF2-40B4-BE49-F238E27FC236}">
                <a16:creationId xmlns="" xmlns:a16="http://schemas.microsoft.com/office/drawing/2014/main" id="{423DEF62-AD50-4B43-97AE-64ADC84957AD}"/>
              </a:ext>
            </a:extLst>
          </p:cNvPr>
          <p:cNvPicPr>
            <a:picLocks noChangeAspect="1"/>
          </p:cNvPicPr>
          <p:nvPr/>
        </p:nvPicPr>
        <p:blipFill rotWithShape="1">
          <a:blip r:embed="rId3">
            <a:extLst>
              <a:ext uri="{28A0092B-C50C-407E-A947-70E740481C1C}">
                <a14:useLocalDpi xmlns:a14="http://schemas.microsoft.com/office/drawing/2010/main" val="0"/>
              </a:ext>
            </a:extLst>
          </a:blip>
          <a:srcRect t="14669" r="1" b="7742"/>
          <a:stretch/>
        </p:blipFill>
        <p:spPr>
          <a:xfrm>
            <a:off x="598003" y="1418133"/>
            <a:ext cx="9048273" cy="5265400"/>
          </a:xfrm>
          <a:prstGeom prst="rect">
            <a:avLst/>
          </a:prstGeom>
        </p:spPr>
      </p:pic>
    </p:spTree>
    <p:extLst>
      <p:ext uri="{BB962C8B-B14F-4D97-AF65-F5344CB8AC3E}">
        <p14:creationId xmlns:p14="http://schemas.microsoft.com/office/powerpoint/2010/main" val="864525536"/>
      </p:ext>
    </p:extLst>
  </p:cSld>
  <p:clrMapOvr>
    <a:masterClrMapping/>
  </p:clrMapOvr>
  <p:transition spd="slow">
    <p:push dir="u"/>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838200" y="365125"/>
            <a:ext cx="7983828" cy="729579"/>
          </a:xfrm>
        </p:spPr>
        <p:txBody>
          <a:bodyPr>
            <a:noAutofit/>
          </a:bodyPr>
          <a:lstStyle/>
          <a:p>
            <a:pPr algn="ctr"/>
            <a:r>
              <a:rPr lang="en-GB" sz="4400" dirty="0" smtClean="0">
                <a:latin typeface="Twinkl Cursive Looped" panose="02000000000000000000" pitchFamily="2" charset="0"/>
              </a:rPr>
              <a:t>What are Habits of Mind?</a:t>
            </a:r>
            <a:endParaRPr lang="en-GB" sz="4400" dirty="0">
              <a:latin typeface="Twinkl Cursive Looped" panose="02000000000000000000" pitchFamily="2" charset="0"/>
            </a:endParaRPr>
          </a:p>
        </p:txBody>
      </p:sp>
      <p:sp>
        <p:nvSpPr>
          <p:cNvPr id="5" name="Content Placeholder 2"/>
          <p:cNvSpPr>
            <a:spLocks noGrp="1"/>
          </p:cNvSpPr>
          <p:nvPr>
            <p:ph idx="1"/>
          </p:nvPr>
        </p:nvSpPr>
        <p:spPr>
          <a:xfrm>
            <a:off x="838200" y="1825625"/>
            <a:ext cx="10515600" cy="4351338"/>
          </a:xfrm>
        </p:spPr>
        <p:txBody>
          <a:bodyPr>
            <a:normAutofit/>
          </a:bodyPr>
          <a:lstStyle/>
          <a:p>
            <a:r>
              <a:rPr lang="en-GB" sz="2400" dirty="0" smtClean="0">
                <a:latin typeface="Twinkl Cursive Looped" panose="02000000000000000000" pitchFamily="2" charset="0"/>
              </a:rPr>
              <a:t>They help us with problem solving.</a:t>
            </a:r>
          </a:p>
          <a:p>
            <a:r>
              <a:rPr lang="en-GB" sz="2400" dirty="0" smtClean="0">
                <a:latin typeface="Twinkl Cursive Looped" panose="02000000000000000000" pitchFamily="2" charset="0"/>
              </a:rPr>
              <a:t>They help us to be good learners.</a:t>
            </a:r>
          </a:p>
          <a:p>
            <a:r>
              <a:rPr lang="en-GB" sz="2400" dirty="0" smtClean="0">
                <a:latin typeface="Twinkl Cursive Looped" panose="02000000000000000000" pitchFamily="2" charset="0"/>
              </a:rPr>
              <a:t>They are good behaviours.</a:t>
            </a:r>
            <a:endParaRPr lang="en-GB" sz="2400" dirty="0">
              <a:latin typeface="Twinkl Cursive Looped" panose="02000000000000000000" pitchFamily="2" charset="0"/>
            </a:endParaRPr>
          </a:p>
        </p:txBody>
      </p:sp>
      <p:pic>
        <p:nvPicPr>
          <p:cNvPr id="2050" name="Picture 2" descr="Related im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31383" y="3319463"/>
            <a:ext cx="2857500" cy="28575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87336" y="3214889"/>
            <a:ext cx="3734692" cy="2639182"/>
          </a:xfrm>
          <a:prstGeom prst="rect">
            <a:avLst/>
          </a:prstGeom>
        </p:spPr>
      </p:pic>
    </p:spTree>
    <p:extLst>
      <p:ext uri="{BB962C8B-B14F-4D97-AF65-F5344CB8AC3E}">
        <p14:creationId xmlns:p14="http://schemas.microsoft.com/office/powerpoint/2010/main" val="1714483426"/>
      </p:ext>
    </p:extLst>
  </p:cSld>
  <p:clrMapOvr>
    <a:masterClrMapping/>
  </p:clrMapOvr>
  <p:transition spd="slow">
    <p:push dir="u"/>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0365" y="2221946"/>
            <a:ext cx="8596668" cy="1320800"/>
          </a:xfrm>
        </p:spPr>
        <p:txBody>
          <a:bodyPr>
            <a:normAutofit/>
          </a:bodyPr>
          <a:lstStyle/>
          <a:p>
            <a:pPr algn="ctr"/>
            <a:r>
              <a:rPr lang="en-GB" sz="4400" dirty="0" smtClean="0">
                <a:latin typeface="Twinkl Cursive Looped" panose="02000000000000000000" pitchFamily="2" charset="0"/>
              </a:rPr>
              <a:t>What makes us good learners?</a:t>
            </a:r>
            <a:endParaRPr lang="en-GB" sz="4400" dirty="0">
              <a:latin typeface="Twinkl Cursive Looped" panose="02000000000000000000" pitchFamily="2" charset="0"/>
            </a:endParaRPr>
          </a:p>
        </p:txBody>
      </p:sp>
      <p:pic>
        <p:nvPicPr>
          <p:cNvPr id="1026" name="Picture 2" descr="Image result for working togeth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0365" y="3334148"/>
            <a:ext cx="2857500" cy="214312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7540" y="275075"/>
            <a:ext cx="3240325" cy="1696108"/>
          </a:xfrm>
          <a:prstGeom prst="rect">
            <a:avLst/>
          </a:prstGeom>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648737" y="3541220"/>
            <a:ext cx="3310407" cy="1727454"/>
          </a:xfrm>
          <a:prstGeom prst="rect">
            <a:avLst/>
          </a:prstGeom>
        </p:spPr>
      </p:pic>
      <p:pic>
        <p:nvPicPr>
          <p:cNvPr id="7" name="Picture 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648737" y="275075"/>
            <a:ext cx="2880445" cy="1927018"/>
          </a:xfrm>
          <a:prstGeom prst="rect">
            <a:avLst/>
          </a:prstGeom>
        </p:spPr>
      </p:pic>
      <p:pic>
        <p:nvPicPr>
          <p:cNvPr id="8" name="Picture 7"/>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377033" y="1971183"/>
            <a:ext cx="2628900" cy="1743075"/>
          </a:xfrm>
          <a:prstGeom prst="rect">
            <a:avLst/>
          </a:prstGeom>
        </p:spPr>
      </p:pic>
    </p:spTree>
    <p:extLst>
      <p:ext uri="{BB962C8B-B14F-4D97-AF65-F5344CB8AC3E}">
        <p14:creationId xmlns:p14="http://schemas.microsoft.com/office/powerpoint/2010/main" val="160394984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026"/>
                                        </p:tgtEl>
                                        <p:attrNameLst>
                                          <p:attrName>style.visibility</p:attrName>
                                        </p:attrNameLst>
                                      </p:cBhvr>
                                      <p:to>
                                        <p:strVal val="visible"/>
                                      </p:to>
                                    </p:set>
                                    <p:anim calcmode="lin" valueType="num">
                                      <p:cBhvr additive="base">
                                        <p:cTn id="13" dur="500" fill="hold"/>
                                        <p:tgtEl>
                                          <p:spTgt spid="1026"/>
                                        </p:tgtEl>
                                        <p:attrNameLst>
                                          <p:attrName>ppt_x</p:attrName>
                                        </p:attrNameLst>
                                      </p:cBhvr>
                                      <p:tavLst>
                                        <p:tav tm="0">
                                          <p:val>
                                            <p:strVal val="#ppt_x"/>
                                          </p:val>
                                        </p:tav>
                                        <p:tav tm="100000">
                                          <p:val>
                                            <p:strVal val="#ppt_x"/>
                                          </p:val>
                                        </p:tav>
                                      </p:tavLst>
                                    </p:anim>
                                    <p:anim calcmode="lin" valueType="num">
                                      <p:cBhvr additive="base">
                                        <p:cTn id="14" dur="500" fill="hold"/>
                                        <p:tgtEl>
                                          <p:spTgt spid="102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additive="base">
                                        <p:cTn id="25" dur="500" fill="hold"/>
                                        <p:tgtEl>
                                          <p:spTgt spid="5"/>
                                        </p:tgtEl>
                                        <p:attrNameLst>
                                          <p:attrName>ppt_x</p:attrName>
                                        </p:attrNameLst>
                                      </p:cBhvr>
                                      <p:tavLst>
                                        <p:tav tm="0">
                                          <p:val>
                                            <p:strVal val="#ppt_x"/>
                                          </p:val>
                                        </p:tav>
                                        <p:tav tm="100000">
                                          <p:val>
                                            <p:strVal val="#ppt_x"/>
                                          </p:val>
                                        </p:tav>
                                      </p:tavLst>
                                    </p:anim>
                                    <p:anim calcmode="lin" valueType="num">
                                      <p:cBhvr additive="base">
                                        <p:cTn id="26"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additive="base">
                                        <p:cTn id="31" dur="500" fill="hold"/>
                                        <p:tgtEl>
                                          <p:spTgt spid="7"/>
                                        </p:tgtEl>
                                        <p:attrNameLst>
                                          <p:attrName>ppt_x</p:attrName>
                                        </p:attrNameLst>
                                      </p:cBhvr>
                                      <p:tavLst>
                                        <p:tav tm="0">
                                          <p:val>
                                            <p:strVal val="#ppt_x"/>
                                          </p:val>
                                        </p:tav>
                                        <p:tav tm="100000">
                                          <p:val>
                                            <p:strVal val="#ppt_x"/>
                                          </p:val>
                                        </p:tav>
                                      </p:tavLst>
                                    </p:anim>
                                    <p:anim calcmode="lin" valueType="num">
                                      <p:cBhvr additive="base">
                                        <p:cTn id="32"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val 2"/>
          <p:cNvSpPr/>
          <p:nvPr/>
        </p:nvSpPr>
        <p:spPr>
          <a:xfrm>
            <a:off x="256478" y="1750742"/>
            <a:ext cx="9612351" cy="306658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title"/>
          </p:nvPr>
        </p:nvSpPr>
        <p:spPr>
          <a:xfrm>
            <a:off x="1025064" y="2824766"/>
            <a:ext cx="8596668" cy="1320800"/>
          </a:xfrm>
        </p:spPr>
        <p:txBody>
          <a:bodyPr>
            <a:normAutofit/>
          </a:bodyPr>
          <a:lstStyle/>
          <a:p>
            <a:pPr algn="ctr"/>
            <a:r>
              <a:rPr lang="en-GB" sz="4400" dirty="0" smtClean="0">
                <a:solidFill>
                  <a:schemeClr val="tx1"/>
                </a:solidFill>
                <a:latin typeface="Twinkl Cursive Looped" panose="02000000000000000000" pitchFamily="2" charset="0"/>
              </a:rPr>
              <a:t>How can Habits of Mind help us?</a:t>
            </a:r>
            <a:endParaRPr lang="en-GB" sz="4400" dirty="0">
              <a:solidFill>
                <a:schemeClr val="tx1"/>
              </a:solidFill>
              <a:latin typeface="Twinkl Cursive Looped" panose="02000000000000000000" pitchFamily="2" charset="0"/>
            </a:endParaRPr>
          </a:p>
        </p:txBody>
      </p:sp>
    </p:spTree>
    <p:extLst>
      <p:ext uri="{BB962C8B-B14F-4D97-AF65-F5344CB8AC3E}">
        <p14:creationId xmlns:p14="http://schemas.microsoft.com/office/powerpoint/2010/main" val="1808719647"/>
      </p:ext>
    </p:extLst>
  </p:cSld>
  <p:clrMapOvr>
    <a:masterClrMapping/>
  </p:clrMapOvr>
  <p:transition spd="slow">
    <p:push dir="u"/>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GB"/>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40221" y="983961"/>
            <a:ext cx="7340381" cy="57603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itle 1"/>
          <p:cNvSpPr txBox="1">
            <a:spLocks/>
          </p:cNvSpPr>
          <p:nvPr/>
        </p:nvSpPr>
        <p:spPr>
          <a:xfrm>
            <a:off x="612077" y="78828"/>
            <a:ext cx="8596668" cy="1320800"/>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GB" sz="5400" b="1" dirty="0" smtClean="0">
                <a:latin typeface="Twinkl Cursive Looped" panose="02000000000000000000" pitchFamily="2" charset="0"/>
              </a:rPr>
              <a:t>Taking Responsible Risks</a:t>
            </a:r>
            <a:endParaRPr lang="en-GB" sz="5400" b="1" dirty="0">
              <a:latin typeface="Twinkl Cursive Looped" panose="02000000000000000000" pitchFamily="2" charset="0"/>
            </a:endParaRPr>
          </a:p>
        </p:txBody>
      </p:sp>
    </p:spTree>
    <p:extLst>
      <p:ext uri="{BB962C8B-B14F-4D97-AF65-F5344CB8AC3E}">
        <p14:creationId xmlns:p14="http://schemas.microsoft.com/office/powerpoint/2010/main" val="511246936"/>
      </p:ext>
    </p:extLst>
  </p:cSld>
  <p:clrMapOvr>
    <a:masterClrMapping/>
  </p:clrMapOvr>
  <p:transition spd="slow">
    <p:push dir="u"/>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5400" b="1" dirty="0" smtClean="0">
                <a:latin typeface="Twinkl Cursive Looped" panose="02000000000000000000" pitchFamily="2" charset="0"/>
              </a:rPr>
              <a:t>Taking Responsible Risks</a:t>
            </a:r>
            <a:endParaRPr lang="en-GB" sz="5400" b="1" dirty="0">
              <a:latin typeface="Twinkl Cursive Looped" panose="02000000000000000000" pitchFamily="2" charset="0"/>
            </a:endParaRP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1234" y="1977750"/>
            <a:ext cx="4082038" cy="2730884"/>
          </a:xfrm>
          <a:prstGeom prst="rect">
            <a:avLst/>
          </a:prstGeom>
        </p:spPr>
      </p:pic>
      <p:pic>
        <p:nvPicPr>
          <p:cNvPr id="1026" name="Picture 2" descr="T:\Year 5 2019-20\Planning and flipcharts\Maths Testbase practise papers\istockphoto-692819438-612x612.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11526" y="1977750"/>
            <a:ext cx="3932473" cy="2730884"/>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T:\Year 5 2019-20\Planning and flipcharts\Maths Testbase practise papers\download.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16417" y="4813737"/>
            <a:ext cx="1563414" cy="1786759"/>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T:\Year 5 2019-20\Planning and flipcharts\Maths Testbase practise papers\download (1).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852948" y="4741314"/>
            <a:ext cx="2055652" cy="19316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3275604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1027"/>
                                        </p:tgtEl>
                                        <p:attrNameLst>
                                          <p:attrName>style.visibility</p:attrName>
                                        </p:attrNameLst>
                                      </p:cBhvr>
                                      <p:to>
                                        <p:strVal val="visible"/>
                                      </p:to>
                                    </p:set>
                                    <p:animEffect transition="in" filter="fade">
                                      <p:cBhvr>
                                        <p:cTn id="13" dur="1000"/>
                                        <p:tgtEl>
                                          <p:spTgt spid="1027"/>
                                        </p:tgtEl>
                                      </p:cBhvr>
                                    </p:animEffect>
                                    <p:anim calcmode="lin" valueType="num">
                                      <p:cBhvr>
                                        <p:cTn id="14" dur="1000" fill="hold"/>
                                        <p:tgtEl>
                                          <p:spTgt spid="1027"/>
                                        </p:tgtEl>
                                        <p:attrNameLst>
                                          <p:attrName>ppt_x</p:attrName>
                                        </p:attrNameLst>
                                      </p:cBhvr>
                                      <p:tavLst>
                                        <p:tav tm="0">
                                          <p:val>
                                            <p:strVal val="#ppt_x"/>
                                          </p:val>
                                        </p:tav>
                                        <p:tav tm="100000">
                                          <p:val>
                                            <p:strVal val="#ppt_x"/>
                                          </p:val>
                                        </p:tav>
                                      </p:tavLst>
                                    </p:anim>
                                    <p:anim calcmode="lin" valueType="num">
                                      <p:cBhvr>
                                        <p:cTn id="15" dur="1000" fill="hold"/>
                                        <p:tgtEl>
                                          <p:spTgt spid="1027"/>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nodeType="clickEffect">
                                  <p:stCondLst>
                                    <p:cond delay="0"/>
                                  </p:stCondLst>
                                  <p:childTnLst>
                                    <p:set>
                                      <p:cBhvr>
                                        <p:cTn id="19" dur="1" fill="hold">
                                          <p:stCondLst>
                                            <p:cond delay="0"/>
                                          </p:stCondLst>
                                        </p:cTn>
                                        <p:tgtEl>
                                          <p:spTgt spid="1026"/>
                                        </p:tgtEl>
                                        <p:attrNameLst>
                                          <p:attrName>style.visibility</p:attrName>
                                        </p:attrNameLst>
                                      </p:cBhvr>
                                      <p:to>
                                        <p:strVal val="visible"/>
                                      </p:to>
                                    </p:set>
                                    <p:animEffect transition="in" filter="fade">
                                      <p:cBhvr>
                                        <p:cTn id="20" dur="1000"/>
                                        <p:tgtEl>
                                          <p:spTgt spid="1026"/>
                                        </p:tgtEl>
                                      </p:cBhvr>
                                    </p:animEffect>
                                    <p:anim calcmode="lin" valueType="num">
                                      <p:cBhvr>
                                        <p:cTn id="21" dur="1000" fill="hold"/>
                                        <p:tgtEl>
                                          <p:spTgt spid="1026"/>
                                        </p:tgtEl>
                                        <p:attrNameLst>
                                          <p:attrName>ppt_x</p:attrName>
                                        </p:attrNameLst>
                                      </p:cBhvr>
                                      <p:tavLst>
                                        <p:tav tm="0">
                                          <p:val>
                                            <p:strVal val="#ppt_x"/>
                                          </p:val>
                                        </p:tav>
                                        <p:tav tm="100000">
                                          <p:val>
                                            <p:strVal val="#ppt_x"/>
                                          </p:val>
                                        </p:tav>
                                      </p:tavLst>
                                    </p:anim>
                                    <p:anim calcmode="lin" valueType="num">
                                      <p:cBhvr>
                                        <p:cTn id="22" dur="1000" fill="hold"/>
                                        <p:tgtEl>
                                          <p:spTgt spid="1026"/>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nodeType="clickEffect">
                                  <p:stCondLst>
                                    <p:cond delay="0"/>
                                  </p:stCondLst>
                                  <p:childTnLst>
                                    <p:set>
                                      <p:cBhvr>
                                        <p:cTn id="26" dur="1" fill="hold">
                                          <p:stCondLst>
                                            <p:cond delay="0"/>
                                          </p:stCondLst>
                                        </p:cTn>
                                        <p:tgtEl>
                                          <p:spTgt spid="1028"/>
                                        </p:tgtEl>
                                        <p:attrNameLst>
                                          <p:attrName>style.visibility</p:attrName>
                                        </p:attrNameLst>
                                      </p:cBhvr>
                                      <p:to>
                                        <p:strVal val="visible"/>
                                      </p:to>
                                    </p:set>
                                    <p:animEffect transition="in" filter="fade">
                                      <p:cBhvr>
                                        <p:cTn id="27" dur="1000"/>
                                        <p:tgtEl>
                                          <p:spTgt spid="1028"/>
                                        </p:tgtEl>
                                      </p:cBhvr>
                                    </p:animEffect>
                                    <p:anim calcmode="lin" valueType="num">
                                      <p:cBhvr>
                                        <p:cTn id="28" dur="1000" fill="hold"/>
                                        <p:tgtEl>
                                          <p:spTgt spid="1028"/>
                                        </p:tgtEl>
                                        <p:attrNameLst>
                                          <p:attrName>ppt_x</p:attrName>
                                        </p:attrNameLst>
                                      </p:cBhvr>
                                      <p:tavLst>
                                        <p:tav tm="0">
                                          <p:val>
                                            <p:strVal val="#ppt_x"/>
                                          </p:val>
                                        </p:tav>
                                        <p:tav tm="100000">
                                          <p:val>
                                            <p:strVal val="#ppt_x"/>
                                          </p:val>
                                        </p:tav>
                                      </p:tavLst>
                                    </p:anim>
                                    <p:anim calcmode="lin" valueType="num">
                                      <p:cBhvr>
                                        <p:cTn id="29" dur="1000" fill="hold"/>
                                        <p:tgtEl>
                                          <p:spTgt spid="10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77334" y="4540469"/>
            <a:ext cx="8596668" cy="1500893"/>
          </a:xfrm>
        </p:spPr>
        <p:txBody>
          <a:bodyPr>
            <a:normAutofit/>
          </a:bodyPr>
          <a:lstStyle/>
          <a:p>
            <a:pPr marL="0" indent="0">
              <a:buNone/>
            </a:pPr>
            <a:r>
              <a:rPr lang="en-GB" sz="2800" dirty="0">
                <a:solidFill>
                  <a:schemeClr val="tx1"/>
                </a:solidFill>
                <a:latin typeface="Twinkl Cursive Looped" panose="02000000000000000000" pitchFamily="2" charset="0"/>
              </a:rPr>
              <a:t>Not all risks are sensible choices. You must think first... Is this dangerous? Will I hurt myself or others? If the answer is yes, it is not a responsible risk.</a:t>
            </a:r>
          </a:p>
        </p:txBody>
      </p:sp>
      <p:sp>
        <p:nvSpPr>
          <p:cNvPr id="4" name="Title 1"/>
          <p:cNvSpPr txBox="1">
            <a:spLocks/>
          </p:cNvSpPr>
          <p:nvPr/>
        </p:nvSpPr>
        <p:spPr>
          <a:xfrm>
            <a:off x="612077" y="583324"/>
            <a:ext cx="8596668" cy="1320800"/>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GB" sz="5400" b="1" dirty="0" smtClean="0">
                <a:latin typeface="Twinkl Cursive Looped" panose="02000000000000000000" pitchFamily="2" charset="0"/>
              </a:rPr>
              <a:t>Taking </a:t>
            </a:r>
            <a:r>
              <a:rPr lang="en-GB" sz="5400" b="1" dirty="0" smtClean="0">
                <a:solidFill>
                  <a:srgbClr val="FF0000"/>
                </a:solidFill>
                <a:latin typeface="Twinkl Cursive Looped" panose="02000000000000000000" pitchFamily="2" charset="0"/>
              </a:rPr>
              <a:t>Responsible </a:t>
            </a:r>
            <a:r>
              <a:rPr lang="en-GB" sz="5400" b="1" dirty="0" smtClean="0">
                <a:latin typeface="Twinkl Cursive Looped" panose="02000000000000000000" pitchFamily="2" charset="0"/>
              </a:rPr>
              <a:t>Risks</a:t>
            </a:r>
            <a:endParaRPr lang="en-GB" sz="5400" b="1" dirty="0">
              <a:latin typeface="Twinkl Cursive Looped" panose="02000000000000000000" pitchFamily="2" charset="0"/>
            </a:endParaRPr>
          </a:p>
        </p:txBody>
      </p:sp>
      <p:sp>
        <p:nvSpPr>
          <p:cNvPr id="5" name="Rectangle 4"/>
          <p:cNvSpPr/>
          <p:nvPr/>
        </p:nvSpPr>
        <p:spPr>
          <a:xfrm>
            <a:off x="1971946" y="2781878"/>
            <a:ext cx="5876930" cy="584775"/>
          </a:xfrm>
          <a:prstGeom prst="rect">
            <a:avLst/>
          </a:prstGeom>
        </p:spPr>
        <p:txBody>
          <a:bodyPr wrap="none">
            <a:spAutoFit/>
          </a:bodyPr>
          <a:lstStyle/>
          <a:p>
            <a:r>
              <a:rPr lang="en-GB" sz="3200" dirty="0">
                <a:latin typeface="Twinkl Cursive Looped" panose="02000000000000000000" pitchFamily="2" charset="0"/>
              </a:rPr>
              <a:t>Why is this word so important?</a:t>
            </a:r>
          </a:p>
        </p:txBody>
      </p:sp>
      <p:cxnSp>
        <p:nvCxnSpPr>
          <p:cNvPr id="7" name="Straight Arrow Connector 6"/>
          <p:cNvCxnSpPr/>
          <p:nvPr/>
        </p:nvCxnSpPr>
        <p:spPr>
          <a:xfrm flipV="1">
            <a:off x="4508938" y="1460938"/>
            <a:ext cx="168165" cy="1177159"/>
          </a:xfrm>
          <a:prstGeom prst="straightConnector1">
            <a:avLst/>
          </a:prstGeom>
          <a:ln w="76200">
            <a:tailEnd type="arrow"/>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01833745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1000"/>
                                        <p:tgtEl>
                                          <p:spTgt spid="5"/>
                                        </p:tgtEl>
                                      </p:cBhvr>
                                    </p:animEffect>
                                    <p:anim calcmode="lin" valueType="num">
                                      <p:cBhvr>
                                        <p:cTn id="18" dur="1000" fill="hold"/>
                                        <p:tgtEl>
                                          <p:spTgt spid="5"/>
                                        </p:tgtEl>
                                        <p:attrNameLst>
                                          <p:attrName>ppt_x</p:attrName>
                                        </p:attrNameLst>
                                      </p:cBhvr>
                                      <p:tavLst>
                                        <p:tav tm="0">
                                          <p:val>
                                            <p:strVal val="#ppt_x"/>
                                          </p:val>
                                        </p:tav>
                                        <p:tav tm="100000">
                                          <p:val>
                                            <p:strVal val="#ppt_x"/>
                                          </p:val>
                                        </p:tav>
                                      </p:tavLst>
                                    </p:anim>
                                    <p:anim calcmode="lin" valueType="num">
                                      <p:cBhvr>
                                        <p:cTn id="1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3">
                                            <p:txEl>
                                              <p:pRg st="0" end="0"/>
                                            </p:txEl>
                                          </p:spTgt>
                                        </p:tgtEl>
                                        <p:attrNameLst>
                                          <p:attrName>style.visibility</p:attrName>
                                        </p:attrNameLst>
                                      </p:cBhvr>
                                      <p:to>
                                        <p:strVal val="visible"/>
                                      </p:to>
                                    </p:set>
                                    <p:animEffect transition="in" filter="fade">
                                      <p:cBhvr>
                                        <p:cTn id="24" dur="1000"/>
                                        <p:tgtEl>
                                          <p:spTgt spid="3">
                                            <p:txEl>
                                              <p:pRg st="0" end="0"/>
                                            </p:txEl>
                                          </p:spTgt>
                                        </p:tgtEl>
                                      </p:cBhvr>
                                    </p:animEffect>
                                    <p:anim calcmode="lin" valueType="num">
                                      <p:cBhvr>
                                        <p:cTn id="2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2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P spid="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9503" y="0"/>
            <a:ext cx="8519532"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47582557"/>
      </p:ext>
    </p:extLst>
  </p:cSld>
  <p:clrMapOvr>
    <a:masterClrMapping/>
  </p:clrMapOvr>
  <p:transition spd="slow">
    <p:push dir="u"/>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2882" y="312233"/>
            <a:ext cx="8883818" cy="59435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60861121"/>
      </p:ext>
    </p:extLst>
  </p:cSld>
  <p:clrMapOvr>
    <a:masterClrMapping/>
  </p:clrMapOvr>
  <p:transition spd="slow">
    <p:push dir="u"/>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GB" sz="5400" dirty="0" smtClean="0">
                <a:latin typeface="Twinkl Cursive Looped" panose="02000000000000000000" pitchFamily="2" charset="0"/>
              </a:rPr>
              <a:t>What strategies can you use to help you?</a:t>
            </a:r>
            <a:endParaRPr lang="en-GB" sz="5400" dirty="0">
              <a:latin typeface="Twinkl Cursive Looped" panose="02000000000000000000" pitchFamily="2" charset="0"/>
            </a:endParaRPr>
          </a:p>
        </p:txBody>
      </p:sp>
      <p:sp>
        <p:nvSpPr>
          <p:cNvPr id="3" name="Content Placeholder 2"/>
          <p:cNvSpPr>
            <a:spLocks noGrp="1"/>
          </p:cNvSpPr>
          <p:nvPr>
            <p:ph idx="1"/>
          </p:nvPr>
        </p:nvSpPr>
        <p:spPr>
          <a:xfrm>
            <a:off x="677334" y="2486722"/>
            <a:ext cx="8596668" cy="3554640"/>
          </a:xfrm>
        </p:spPr>
        <p:txBody>
          <a:bodyPr>
            <a:normAutofit/>
          </a:bodyPr>
          <a:lstStyle/>
          <a:p>
            <a:r>
              <a:rPr lang="en-GB" sz="3200" dirty="0" smtClean="0">
                <a:latin typeface="Twinkl Cursive Looped" panose="02000000000000000000" pitchFamily="2" charset="0"/>
              </a:rPr>
              <a:t>1 - Do </a:t>
            </a:r>
            <a:r>
              <a:rPr lang="en-GB" sz="3200" dirty="0">
                <a:latin typeface="Twinkl Cursive Looped" panose="02000000000000000000" pitchFamily="2" charset="0"/>
              </a:rPr>
              <a:t>a risk </a:t>
            </a:r>
            <a:r>
              <a:rPr lang="en-GB" sz="3200" dirty="0" smtClean="0">
                <a:latin typeface="Twinkl Cursive Looped" panose="02000000000000000000" pitchFamily="2" charset="0"/>
              </a:rPr>
              <a:t>analysis</a:t>
            </a:r>
          </a:p>
          <a:p>
            <a:pPr lvl="1"/>
            <a:r>
              <a:rPr lang="en-GB" sz="2800" dirty="0" smtClean="0">
                <a:latin typeface="Twinkl Cursive Looped" panose="02000000000000000000" pitchFamily="2" charset="0"/>
              </a:rPr>
              <a:t>What </a:t>
            </a:r>
            <a:r>
              <a:rPr lang="en-GB" sz="2800" dirty="0">
                <a:latin typeface="Twinkl Cursive Looped" panose="02000000000000000000" pitchFamily="2" charset="0"/>
              </a:rPr>
              <a:t>could go wrong</a:t>
            </a:r>
            <a:r>
              <a:rPr lang="en-GB" sz="2800" dirty="0" smtClean="0">
                <a:latin typeface="Twinkl Cursive Looped" panose="02000000000000000000" pitchFamily="2" charset="0"/>
              </a:rPr>
              <a:t>? </a:t>
            </a:r>
          </a:p>
          <a:p>
            <a:pPr lvl="1"/>
            <a:r>
              <a:rPr lang="en-GB" sz="2800" dirty="0" smtClean="0">
                <a:latin typeface="Twinkl Cursive Looped" panose="02000000000000000000" pitchFamily="2" charset="0"/>
              </a:rPr>
              <a:t>Can </a:t>
            </a:r>
            <a:r>
              <a:rPr lang="en-GB" sz="2800" dirty="0">
                <a:latin typeface="Twinkl Cursive Looped" panose="02000000000000000000" pitchFamily="2" charset="0"/>
              </a:rPr>
              <a:t>you </a:t>
            </a:r>
            <a:r>
              <a:rPr lang="en-GB" sz="2800" dirty="0" smtClean="0">
                <a:latin typeface="Twinkl Cursive Looped" panose="02000000000000000000" pitchFamily="2" charset="0"/>
              </a:rPr>
              <a:t>minimise </a:t>
            </a:r>
            <a:r>
              <a:rPr lang="en-GB" sz="2800" dirty="0">
                <a:latin typeface="Twinkl Cursive Looped" panose="02000000000000000000" pitchFamily="2" charset="0"/>
              </a:rPr>
              <a:t>the risks? </a:t>
            </a:r>
            <a:endParaRPr lang="en-GB" sz="2800" dirty="0" smtClean="0">
              <a:latin typeface="Twinkl Cursive Looped" panose="02000000000000000000" pitchFamily="2" charset="0"/>
            </a:endParaRPr>
          </a:p>
          <a:p>
            <a:pPr lvl="1"/>
            <a:r>
              <a:rPr lang="en-GB" sz="2800" dirty="0" smtClean="0">
                <a:latin typeface="Twinkl Cursive Looped" panose="02000000000000000000" pitchFamily="2" charset="0"/>
              </a:rPr>
              <a:t>Are </a:t>
            </a:r>
            <a:r>
              <a:rPr lang="en-GB" sz="2800" dirty="0">
                <a:latin typeface="Twinkl Cursive Looped" panose="02000000000000000000" pitchFamily="2" charset="0"/>
              </a:rPr>
              <a:t>the benefits worth the risks</a:t>
            </a:r>
            <a:r>
              <a:rPr lang="en-GB" sz="2800" dirty="0" smtClean="0">
                <a:latin typeface="Twinkl Cursive Looped" panose="02000000000000000000" pitchFamily="2" charset="0"/>
              </a:rPr>
              <a:t>?</a:t>
            </a:r>
            <a:endParaRPr lang="en-GB" sz="2800" dirty="0">
              <a:latin typeface="Twinkl Cursive Looped" panose="02000000000000000000" pitchFamily="2" charset="0"/>
            </a:endParaRPr>
          </a:p>
        </p:txBody>
      </p:sp>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20656" y="4791075"/>
            <a:ext cx="5895975" cy="20669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62239279"/>
      </p:ext>
    </p:extLst>
  </p:cSld>
  <p:clrMapOvr>
    <a:masterClrMapping/>
  </p:clrMapOvr>
  <p:transition spd="slow">
    <p:push dir="u"/>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7" name="Picture 3" descr="C:\Users\RBradley\Downloads\steps-to-recovery.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66985" y="2306931"/>
            <a:ext cx="6017942" cy="4551069"/>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p:cNvSpPr>
            <a:spLocks noGrp="1"/>
          </p:cNvSpPr>
          <p:nvPr>
            <p:ph idx="1"/>
          </p:nvPr>
        </p:nvSpPr>
        <p:spPr>
          <a:xfrm>
            <a:off x="677334" y="2598234"/>
            <a:ext cx="8596668" cy="3443128"/>
          </a:xfrm>
        </p:spPr>
        <p:txBody>
          <a:bodyPr>
            <a:normAutofit/>
          </a:bodyPr>
          <a:lstStyle/>
          <a:p>
            <a:r>
              <a:rPr lang="en-GB" sz="3200" dirty="0" smtClean="0">
                <a:latin typeface="Twinkl Cursive Looped" panose="02000000000000000000" pitchFamily="2" charset="0"/>
              </a:rPr>
              <a:t>2 - Take </a:t>
            </a:r>
            <a:r>
              <a:rPr lang="en-GB" sz="3200" dirty="0">
                <a:latin typeface="Twinkl Cursive Looped" panose="02000000000000000000" pitchFamily="2" charset="0"/>
              </a:rPr>
              <a:t>one step at a time. </a:t>
            </a:r>
            <a:endParaRPr lang="en-GB" sz="3200" dirty="0" smtClean="0">
              <a:latin typeface="Twinkl Cursive Looped" panose="02000000000000000000" pitchFamily="2" charset="0"/>
            </a:endParaRPr>
          </a:p>
          <a:p>
            <a:pPr lvl="1"/>
            <a:r>
              <a:rPr lang="en-GB" sz="2800" dirty="0" smtClean="0">
                <a:latin typeface="Twinkl Cursive Looped" panose="02000000000000000000" pitchFamily="2" charset="0"/>
              </a:rPr>
              <a:t>You </a:t>
            </a:r>
            <a:r>
              <a:rPr lang="en-GB" sz="2800" dirty="0">
                <a:latin typeface="Twinkl Cursive Looped" panose="02000000000000000000" pitchFamily="2" charset="0"/>
              </a:rPr>
              <a:t>can take smaller steps to reach a bigger goal. </a:t>
            </a:r>
          </a:p>
          <a:p>
            <a:endParaRPr lang="en-GB" sz="3200" dirty="0"/>
          </a:p>
        </p:txBody>
      </p:sp>
      <p:sp>
        <p:nvSpPr>
          <p:cNvPr id="4" name="Title 1"/>
          <p:cNvSpPr>
            <a:spLocks noGrp="1"/>
          </p:cNvSpPr>
          <p:nvPr>
            <p:ph type="title"/>
          </p:nvPr>
        </p:nvSpPr>
        <p:spPr>
          <a:xfrm>
            <a:off x="677334" y="609600"/>
            <a:ext cx="8596668" cy="1320800"/>
          </a:xfrm>
        </p:spPr>
        <p:txBody>
          <a:bodyPr>
            <a:noAutofit/>
          </a:bodyPr>
          <a:lstStyle/>
          <a:p>
            <a:pPr algn="ctr"/>
            <a:r>
              <a:rPr lang="en-GB" sz="5400" dirty="0" smtClean="0">
                <a:latin typeface="Twinkl Cursive Looped" panose="02000000000000000000" pitchFamily="2" charset="0"/>
              </a:rPr>
              <a:t>What strategies can you use to help you?</a:t>
            </a:r>
            <a:endParaRPr lang="en-GB" sz="5400" dirty="0">
              <a:latin typeface="Twinkl Cursive Looped" panose="02000000000000000000" pitchFamily="2" charset="0"/>
            </a:endParaRPr>
          </a:p>
        </p:txBody>
      </p:sp>
      <p:pic>
        <p:nvPicPr>
          <p:cNvPr id="6146" name="Picture 2" descr="C:\Users\RBradley\Downloads\download (2).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40510" y="4438533"/>
            <a:ext cx="4255236" cy="23020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43000968"/>
      </p:ext>
    </p:extLst>
  </p:cSld>
  <p:clrMapOvr>
    <a:masterClrMapping/>
  </p:clrMapOvr>
  <p:transition spd="slow">
    <p:push dir="u"/>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77334" y="2575932"/>
            <a:ext cx="8596668" cy="3465430"/>
          </a:xfrm>
        </p:spPr>
        <p:txBody>
          <a:bodyPr>
            <a:normAutofit/>
          </a:bodyPr>
          <a:lstStyle/>
          <a:p>
            <a:r>
              <a:rPr lang="en-GB" sz="3200" dirty="0" smtClean="0">
                <a:latin typeface="Twinkl Cursive Looped" panose="02000000000000000000" pitchFamily="2" charset="0"/>
              </a:rPr>
              <a:t>3 - Listen </a:t>
            </a:r>
            <a:r>
              <a:rPr lang="en-GB" sz="3200" dirty="0">
                <a:latin typeface="Twinkl Cursive Looped" panose="02000000000000000000" pitchFamily="2" charset="0"/>
              </a:rPr>
              <a:t>to the advice of experts, people who have done what you are trying to do. </a:t>
            </a:r>
            <a:endParaRPr lang="en-GB" sz="3200" dirty="0" smtClean="0">
              <a:latin typeface="Twinkl Cursive Looped" panose="02000000000000000000" pitchFamily="2" charset="0"/>
            </a:endParaRPr>
          </a:p>
          <a:p>
            <a:pPr lvl="1"/>
            <a:r>
              <a:rPr lang="en-GB" sz="2800" dirty="0" smtClean="0">
                <a:latin typeface="Twinkl Cursive Looped" panose="02000000000000000000" pitchFamily="2" charset="0"/>
              </a:rPr>
              <a:t>Look </a:t>
            </a:r>
            <a:r>
              <a:rPr lang="en-GB" sz="2800" dirty="0">
                <a:latin typeface="Twinkl Cursive Looped" panose="02000000000000000000" pitchFamily="2" charset="0"/>
              </a:rPr>
              <a:t>at a hero for inspiration.</a:t>
            </a:r>
          </a:p>
          <a:p>
            <a:endParaRPr lang="en-GB" sz="2000" dirty="0"/>
          </a:p>
        </p:txBody>
      </p:sp>
      <p:sp>
        <p:nvSpPr>
          <p:cNvPr id="4" name="Title 1"/>
          <p:cNvSpPr>
            <a:spLocks noGrp="1"/>
          </p:cNvSpPr>
          <p:nvPr>
            <p:ph type="title"/>
          </p:nvPr>
        </p:nvSpPr>
        <p:spPr>
          <a:xfrm>
            <a:off x="677334" y="609600"/>
            <a:ext cx="8596668" cy="1320800"/>
          </a:xfrm>
        </p:spPr>
        <p:txBody>
          <a:bodyPr>
            <a:noAutofit/>
          </a:bodyPr>
          <a:lstStyle/>
          <a:p>
            <a:pPr algn="ctr"/>
            <a:r>
              <a:rPr lang="en-GB" sz="5400" dirty="0" smtClean="0">
                <a:latin typeface="Twinkl Cursive Looped" panose="02000000000000000000" pitchFamily="2" charset="0"/>
              </a:rPr>
              <a:t>What strategies can you </a:t>
            </a:r>
            <a:r>
              <a:rPr lang="en-GB" sz="5400" dirty="0" smtClean="0">
                <a:latin typeface="Twinkl Cursive Looped" panose="02000000000000000000" pitchFamily="2" charset="0"/>
                <a:hlinkClick r:id="rId3"/>
              </a:rPr>
              <a:t>use</a:t>
            </a:r>
            <a:r>
              <a:rPr lang="en-GB" sz="5400" dirty="0" smtClean="0">
                <a:latin typeface="Twinkl Cursive Looped" panose="02000000000000000000" pitchFamily="2" charset="0"/>
              </a:rPr>
              <a:t> to help you?</a:t>
            </a:r>
            <a:endParaRPr lang="en-GB" sz="5400" dirty="0">
              <a:latin typeface="Twinkl Cursive Looped" panose="02000000000000000000" pitchFamily="2" charset="0"/>
            </a:endParaRPr>
          </a:p>
        </p:txBody>
      </p:sp>
      <p:pic>
        <p:nvPicPr>
          <p:cNvPr id="9218" name="Picture 2" descr="C:\Users\RBradley\Downloads\Thomas-Edison-quotes-I-have-not-failed.-Ive-just-found-10000-ways-that-wont-work.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38398" y="4209585"/>
            <a:ext cx="5545875" cy="29115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26978099"/>
      </p:ext>
    </p:extLst>
  </p:cSld>
  <p:clrMapOvr>
    <a:masterClrMapping/>
  </p:clrMapOvr>
  <p:transition spd="slow">
    <p:push dir="u"/>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4"/>
          <p:cNvSpPr/>
          <p:nvPr/>
        </p:nvSpPr>
        <p:spPr>
          <a:xfrm>
            <a:off x="256478" y="1750742"/>
            <a:ext cx="9612351" cy="306658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title"/>
          </p:nvPr>
        </p:nvSpPr>
        <p:spPr>
          <a:xfrm>
            <a:off x="596831" y="2536563"/>
            <a:ext cx="8596668" cy="1320800"/>
          </a:xfrm>
        </p:spPr>
        <p:txBody>
          <a:bodyPr>
            <a:noAutofit/>
          </a:bodyPr>
          <a:lstStyle/>
          <a:p>
            <a:pPr algn="ctr"/>
            <a:r>
              <a:rPr lang="en-GB" sz="4800" dirty="0" smtClean="0">
                <a:solidFill>
                  <a:schemeClr val="tx1"/>
                </a:solidFill>
                <a:latin typeface="Twinkl Cursive Looped" panose="02000000000000000000" pitchFamily="2" charset="0"/>
              </a:rPr>
              <a:t>Can you think of anyone who has taken a responsible risk?</a:t>
            </a:r>
            <a:endParaRPr lang="en-GB" sz="4800" dirty="0">
              <a:solidFill>
                <a:schemeClr val="tx1"/>
              </a:solidFill>
              <a:latin typeface="Twinkl Cursive Looped" panose="02000000000000000000" pitchFamily="2" charset="0"/>
            </a:endParaRPr>
          </a:p>
        </p:txBody>
      </p:sp>
    </p:spTree>
    <p:extLst>
      <p:ext uri="{BB962C8B-B14F-4D97-AF65-F5344CB8AC3E}">
        <p14:creationId xmlns:p14="http://schemas.microsoft.com/office/powerpoint/2010/main" val="724654355"/>
      </p:ext>
    </p:extLst>
  </p:cSld>
  <p:clrMapOvr>
    <a:masterClrMapping/>
  </p:clrMapOvr>
  <p:transition spd="slow">
    <p:push dir="u"/>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C:\Users\RBradley\Downloads\keep-calm-and-don't-overthink-1500-1500-black-whit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11243" y="3044279"/>
            <a:ext cx="4237463" cy="4237463"/>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p:cNvSpPr>
            <a:spLocks noGrp="1"/>
          </p:cNvSpPr>
          <p:nvPr>
            <p:ph idx="1"/>
          </p:nvPr>
        </p:nvSpPr>
        <p:spPr>
          <a:xfrm>
            <a:off x="677334" y="2509025"/>
            <a:ext cx="8596668" cy="3353918"/>
          </a:xfrm>
        </p:spPr>
        <p:txBody>
          <a:bodyPr>
            <a:normAutofit/>
          </a:bodyPr>
          <a:lstStyle/>
          <a:p>
            <a:r>
              <a:rPr lang="en-GB" sz="3200" dirty="0" smtClean="0">
                <a:latin typeface="Twinkl Cursive Looped" panose="02000000000000000000" pitchFamily="2" charset="0"/>
              </a:rPr>
              <a:t>4 - Don't </a:t>
            </a:r>
            <a:r>
              <a:rPr lang="en-GB" sz="3200" dirty="0">
                <a:latin typeface="Twinkl Cursive Looped" panose="02000000000000000000" pitchFamily="2" charset="0"/>
              </a:rPr>
              <a:t>overthink, sometimes just doing it is the best remedy to overcome the nerves</a:t>
            </a:r>
            <a:r>
              <a:rPr lang="en-GB" sz="3200" dirty="0" smtClean="0">
                <a:latin typeface="Twinkl Cursive Looped" panose="02000000000000000000" pitchFamily="2" charset="0"/>
              </a:rPr>
              <a:t>.</a:t>
            </a:r>
            <a:endParaRPr lang="en-GB" sz="3200" dirty="0">
              <a:latin typeface="Twinkl Cursive Looped" panose="02000000000000000000" pitchFamily="2" charset="0"/>
            </a:endParaRPr>
          </a:p>
        </p:txBody>
      </p:sp>
      <p:sp>
        <p:nvSpPr>
          <p:cNvPr id="4" name="Title 1"/>
          <p:cNvSpPr>
            <a:spLocks noGrp="1"/>
          </p:cNvSpPr>
          <p:nvPr>
            <p:ph type="title"/>
          </p:nvPr>
        </p:nvSpPr>
        <p:spPr>
          <a:xfrm>
            <a:off x="677334" y="609600"/>
            <a:ext cx="8596668" cy="1320800"/>
          </a:xfrm>
        </p:spPr>
        <p:txBody>
          <a:bodyPr>
            <a:noAutofit/>
          </a:bodyPr>
          <a:lstStyle/>
          <a:p>
            <a:pPr algn="ctr"/>
            <a:r>
              <a:rPr lang="en-GB" sz="5400" dirty="0" smtClean="0">
                <a:latin typeface="Twinkl Cursive Looped" panose="02000000000000000000" pitchFamily="2" charset="0"/>
              </a:rPr>
              <a:t>What strategies can you use to help you?</a:t>
            </a:r>
            <a:endParaRPr lang="en-GB" sz="5400" dirty="0">
              <a:latin typeface="Twinkl Cursive Looped" panose="02000000000000000000" pitchFamily="2" charset="0"/>
            </a:endParaRPr>
          </a:p>
        </p:txBody>
      </p:sp>
    </p:spTree>
    <p:extLst>
      <p:ext uri="{BB962C8B-B14F-4D97-AF65-F5344CB8AC3E}">
        <p14:creationId xmlns:p14="http://schemas.microsoft.com/office/powerpoint/2010/main" val="1166958562"/>
      </p:ext>
    </p:extLst>
  </p:cSld>
  <p:clrMapOvr>
    <a:masterClrMapping/>
  </p:clrMapOvr>
  <p:transition spd="slow">
    <p:push dir="u"/>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0" y="156092"/>
            <a:ext cx="12192000" cy="6441260"/>
          </a:xfrm>
          <a:prstGeom prst="rect">
            <a:avLst/>
          </a:prstGeom>
        </p:spPr>
      </p:pic>
      <p:sp>
        <p:nvSpPr>
          <p:cNvPr id="5" name="Oval 4"/>
          <p:cNvSpPr/>
          <p:nvPr/>
        </p:nvSpPr>
        <p:spPr>
          <a:xfrm>
            <a:off x="1549626" y="4652021"/>
            <a:ext cx="259766" cy="1298377"/>
          </a:xfrm>
          <a:prstGeom prst="ellipse">
            <a:avLst/>
          </a:prstGeom>
          <a:noFill/>
        </p:spPr>
        <p:txBody>
          <a:bodyPr wrap="none" lIns="91440" tIns="45720" rIns="91440" bIns="45720" rtlCol="0" anchor="ctr">
            <a:spAutoFit/>
          </a:bodyPr>
          <a:lstStyle/>
          <a:p>
            <a:pPr algn="ctr"/>
            <a:endParaRPr lang="en-GB" sz="5400" b="1" cap="none" spc="0" dirty="0" smtClean="0">
              <a:ln w="31550" cmpd="sng">
                <a:gradFill>
                  <a:gsLst>
                    <a:gs pos="25000">
                      <a:schemeClr val="accent1">
                        <a:shade val="25000"/>
                        <a:satMod val="190000"/>
                      </a:schemeClr>
                    </a:gs>
                    <a:gs pos="80000">
                      <a:schemeClr val="accent1">
                        <a:tint val="75000"/>
                        <a:satMod val="190000"/>
                      </a:schemeClr>
                    </a:gs>
                  </a:gsLst>
                  <a:lin ang="5400000"/>
                </a:gradFill>
                <a:prstDash val="solid"/>
              </a:ln>
              <a:solidFill>
                <a:schemeClr val="bg1"/>
              </a:solidFill>
              <a:effectLst>
                <a:outerShdw blurRad="41275" dist="12700" dir="12000000" algn="tl" rotWithShape="0">
                  <a:srgbClr val="000000">
                    <a:alpha val="40000"/>
                  </a:srgbClr>
                </a:outerShdw>
              </a:effectLst>
            </a:endParaRPr>
          </a:p>
        </p:txBody>
      </p:sp>
      <p:sp>
        <p:nvSpPr>
          <p:cNvPr id="6" name="Oval 5"/>
          <p:cNvSpPr/>
          <p:nvPr/>
        </p:nvSpPr>
        <p:spPr>
          <a:xfrm>
            <a:off x="1223012" y="4688024"/>
            <a:ext cx="259765" cy="1298377"/>
          </a:xfrm>
          <a:prstGeom prst="ellipse">
            <a:avLst/>
          </a:prstGeom>
          <a:noFill/>
        </p:spPr>
        <p:txBody>
          <a:bodyPr wrap="none" lIns="91440" tIns="45720" rIns="91440" bIns="45720" rtlCol="0" anchor="ctr">
            <a:spAutoFit/>
          </a:bodyPr>
          <a:lstStyle/>
          <a:p>
            <a:pPr algn="ctr"/>
            <a:endParaRPr lang="en-GB" sz="5400" b="1" cap="none" spc="0" dirty="0" smtClean="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endParaRPr>
          </a:p>
        </p:txBody>
      </p:sp>
      <p:sp>
        <p:nvSpPr>
          <p:cNvPr id="7" name="Oval 6"/>
          <p:cNvSpPr/>
          <p:nvPr/>
        </p:nvSpPr>
        <p:spPr>
          <a:xfrm>
            <a:off x="1060151" y="5948165"/>
            <a:ext cx="259766" cy="1298377"/>
          </a:xfrm>
          <a:prstGeom prst="ellipse">
            <a:avLst/>
          </a:prstGeom>
          <a:noFill/>
        </p:spPr>
        <p:txBody>
          <a:bodyPr wrap="none" lIns="91440" tIns="45720" rIns="91440" bIns="45720" rtlCol="0" anchor="ctr">
            <a:spAutoFit/>
          </a:bodyPr>
          <a:lstStyle/>
          <a:p>
            <a:pPr algn="ctr"/>
            <a:endParaRPr lang="en-GB" sz="5400" b="1" cap="none" spc="0" dirty="0" smtClean="0">
              <a:ln w="31550" cmpd="sng">
                <a:solidFill>
                  <a:schemeClr val="tx1"/>
                </a:solidFill>
                <a:prstDash val="solid"/>
              </a:ln>
              <a:solidFill>
                <a:schemeClr val="accent1"/>
              </a:solidFill>
              <a:effectLst>
                <a:outerShdw blurRad="41275" dist="12700" dir="12000000" algn="tl" rotWithShape="0">
                  <a:srgbClr val="000000">
                    <a:alpha val="40000"/>
                  </a:srgbClr>
                </a:outerShdw>
              </a:effectLst>
            </a:endParaRPr>
          </a:p>
        </p:txBody>
      </p:sp>
    </p:spTree>
    <p:extLst>
      <p:ext uri="{BB962C8B-B14F-4D97-AF65-F5344CB8AC3E}">
        <p14:creationId xmlns:p14="http://schemas.microsoft.com/office/powerpoint/2010/main" val="1986632421"/>
      </p:ext>
    </p:extLst>
  </p:cSld>
  <p:clrMapOvr>
    <a:masterClrMapping/>
  </p:clrMapOvr>
  <p:transition spd="slow">
    <p:push dir="u"/>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39884" y="-22225"/>
            <a:ext cx="7241017" cy="40421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ctrTitle"/>
          </p:nvPr>
        </p:nvSpPr>
        <p:spPr>
          <a:xfrm>
            <a:off x="-347865" y="919127"/>
            <a:ext cx="5760640" cy="1470025"/>
          </a:xfrm>
        </p:spPr>
        <p:txBody>
          <a:bodyPr/>
          <a:lstStyle/>
          <a:p>
            <a:pPr algn="ctr"/>
            <a:r>
              <a:rPr lang="en-GB" dirty="0" smtClean="0">
                <a:solidFill>
                  <a:schemeClr val="tx1"/>
                </a:solidFill>
                <a:latin typeface="Twinkl Cursive Looped" panose="02000000000000000000" pitchFamily="2" charset="0"/>
              </a:rPr>
              <a:t>Habits of Mind Certificates</a:t>
            </a:r>
            <a:endParaRPr lang="en-GB" dirty="0">
              <a:solidFill>
                <a:schemeClr val="tx1"/>
              </a:solidFill>
              <a:latin typeface="Twinkl Cursive Looped" panose="02000000000000000000" pitchFamily="2" charset="0"/>
            </a:endParaRPr>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 y="2852936"/>
            <a:ext cx="7257021" cy="405110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0052245"/>
      </p:ext>
    </p:extLst>
  </p:cSld>
  <p:clrMapOvr>
    <a:masterClrMapping/>
  </p:clrMapOvr>
  <p:transition spd="slow">
    <p:push dir="u"/>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2543606" y="-12174"/>
            <a:ext cx="7104789" cy="6882350"/>
          </a:xfrm>
          <a:prstGeom prst="rect">
            <a:avLst/>
          </a:prstGeom>
        </p:spPr>
      </p:pic>
    </p:spTree>
    <p:extLst>
      <p:ext uri="{BB962C8B-B14F-4D97-AF65-F5344CB8AC3E}">
        <p14:creationId xmlns:p14="http://schemas.microsoft.com/office/powerpoint/2010/main" val="2503314668"/>
      </p:ext>
    </p:extLst>
  </p:cSld>
  <p:clrMapOvr>
    <a:masterClrMapping/>
  </p:clrMapOvr>
  <p:transition spd="slow">
    <p:push dir="u"/>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122705" y="1844824"/>
            <a:ext cx="2932567" cy="3182320"/>
          </a:xfrm>
          <a:prstGeom prst="rect">
            <a:avLst/>
          </a:prstGeom>
        </p:spPr>
      </p:pic>
      <p:pic>
        <p:nvPicPr>
          <p:cNvPr id="4" name="Picture 3"/>
          <p:cNvPicPr>
            <a:picLocks noChangeAspect="1"/>
          </p:cNvPicPr>
          <p:nvPr/>
        </p:nvPicPr>
        <p:blipFill>
          <a:blip r:embed="rId4"/>
          <a:stretch>
            <a:fillRect/>
          </a:stretch>
        </p:blipFill>
        <p:spPr>
          <a:xfrm>
            <a:off x="3226839" y="1854736"/>
            <a:ext cx="2790868" cy="3147716"/>
          </a:xfrm>
          <a:prstGeom prst="rect">
            <a:avLst/>
          </a:prstGeom>
        </p:spPr>
      </p:pic>
      <p:pic>
        <p:nvPicPr>
          <p:cNvPr id="5" name="Picture 4"/>
          <p:cNvPicPr>
            <a:picLocks noChangeAspect="1"/>
          </p:cNvPicPr>
          <p:nvPr/>
        </p:nvPicPr>
        <p:blipFill>
          <a:blip r:embed="rId5"/>
          <a:stretch>
            <a:fillRect/>
          </a:stretch>
        </p:blipFill>
        <p:spPr>
          <a:xfrm>
            <a:off x="6156172" y="1844824"/>
            <a:ext cx="2845125" cy="3147716"/>
          </a:xfrm>
          <a:prstGeom prst="rect">
            <a:avLst/>
          </a:prstGeom>
        </p:spPr>
      </p:pic>
      <p:pic>
        <p:nvPicPr>
          <p:cNvPr id="6" name="Picture 5"/>
          <p:cNvPicPr>
            <a:picLocks noChangeAspect="1"/>
          </p:cNvPicPr>
          <p:nvPr/>
        </p:nvPicPr>
        <p:blipFill>
          <a:blip r:embed="rId6"/>
          <a:stretch>
            <a:fillRect/>
          </a:stretch>
        </p:blipFill>
        <p:spPr>
          <a:xfrm>
            <a:off x="9165403" y="1854736"/>
            <a:ext cx="2922143" cy="3192910"/>
          </a:xfrm>
          <a:prstGeom prst="rect">
            <a:avLst/>
          </a:prstGeom>
        </p:spPr>
      </p:pic>
      <p:sp>
        <p:nvSpPr>
          <p:cNvPr id="7" name="TextBox 6"/>
          <p:cNvSpPr txBox="1"/>
          <p:nvPr/>
        </p:nvSpPr>
        <p:spPr>
          <a:xfrm>
            <a:off x="347526" y="5018464"/>
            <a:ext cx="11617291" cy="646331"/>
          </a:xfrm>
          <a:prstGeom prst="rect">
            <a:avLst/>
          </a:prstGeom>
          <a:noFill/>
        </p:spPr>
        <p:txBody>
          <a:bodyPr wrap="square" rtlCol="0">
            <a:spAutoFit/>
          </a:bodyPr>
          <a:lstStyle/>
          <a:p>
            <a:pPr algn="ctr">
              <a:spcBef>
                <a:spcPts val="1200"/>
              </a:spcBef>
            </a:pPr>
            <a:endParaRPr lang="en-GB" sz="1200" b="1" dirty="0" smtClean="0"/>
          </a:p>
          <a:p>
            <a:r>
              <a:rPr lang="en-GB" sz="2400" dirty="0" smtClean="0"/>
              <a:t>   </a:t>
            </a:r>
            <a:endParaRPr lang="en-GB" sz="2400" dirty="0"/>
          </a:p>
        </p:txBody>
      </p:sp>
      <p:sp>
        <p:nvSpPr>
          <p:cNvPr id="8" name="TextBox 7"/>
          <p:cNvSpPr txBox="1"/>
          <p:nvPr/>
        </p:nvSpPr>
        <p:spPr>
          <a:xfrm>
            <a:off x="2869063" y="260648"/>
            <a:ext cx="6265671" cy="1200329"/>
          </a:xfrm>
          <a:prstGeom prst="rect">
            <a:avLst/>
          </a:prstGeom>
          <a:noFill/>
          <a:ln w="228600" cmpd="thickThin">
            <a:solidFill>
              <a:schemeClr val="tx1"/>
            </a:solidFill>
          </a:ln>
        </p:spPr>
        <p:txBody>
          <a:bodyPr wrap="square" rtlCol="0">
            <a:spAutoFit/>
          </a:bodyPr>
          <a:lstStyle/>
          <a:p>
            <a:pPr algn="ctr">
              <a:spcBef>
                <a:spcPts val="3000"/>
              </a:spcBef>
              <a:spcAft>
                <a:spcPts val="3000"/>
              </a:spcAft>
            </a:pPr>
            <a:r>
              <a:rPr lang="en-GB" sz="7200" dirty="0" smtClean="0">
                <a:latin typeface="Twinkl Cursive Looped" panose="02000000000000000000" pitchFamily="2" charset="0"/>
              </a:rPr>
              <a:t>HOUSES</a:t>
            </a:r>
            <a:endParaRPr lang="en-GB" sz="7200" dirty="0">
              <a:latin typeface="Twinkl Cursive Looped" panose="02000000000000000000" pitchFamily="2" charset="0"/>
            </a:endParaRPr>
          </a:p>
        </p:txBody>
      </p:sp>
    </p:spTree>
    <p:extLst>
      <p:ext uri="{BB962C8B-B14F-4D97-AF65-F5344CB8AC3E}">
        <p14:creationId xmlns:p14="http://schemas.microsoft.com/office/powerpoint/2010/main" val="1005379616"/>
      </p:ext>
    </p:extLst>
  </p:cSld>
  <p:clrMapOvr>
    <a:masterClrMapping/>
  </p:clrMapOvr>
  <p:transition spd="slow">
    <p:push dir="u"/>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5" name="Open the eyes of my heart Lord.mp4">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5"/>
          <a:stretch>
            <a:fillRect/>
          </a:stretch>
        </p:blipFill>
        <p:spPr>
          <a:xfrm>
            <a:off x="423746" y="10967"/>
            <a:ext cx="9129378" cy="6847033"/>
          </a:xfrm>
        </p:spPr>
      </p:pic>
    </p:spTree>
    <p:extLst>
      <p:ext uri="{BB962C8B-B14F-4D97-AF65-F5344CB8AC3E}">
        <p14:creationId xmlns:p14="http://schemas.microsoft.com/office/powerpoint/2010/main" val="3085492884"/>
      </p:ext>
    </p:extLst>
  </p:cSld>
  <p:clrMapOvr>
    <a:masterClrMapping/>
  </p:clrMapOvr>
  <p:transition spd="slow">
    <p:push dir="u"/>
  </p:transition>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5"/>
                                        </p:tgtEl>
                                      </p:cBhvr>
                                    </p:cmd>
                                  </p:childTnLst>
                                </p:cTn>
                              </p:par>
                            </p:childTnLst>
                          </p:cTn>
                        </p:par>
                      </p:childTnLst>
                    </p:cTn>
                  </p:par>
                </p:childTnLst>
              </p:cTn>
              <p:nextCondLst>
                <p:cond evt="onClick" delay="0">
                  <p:tgtEl>
                    <p:spTgt spid="5"/>
                  </p:tgtEl>
                </p:cond>
              </p:nextCondLst>
            </p:seq>
            <p:video>
              <p:cMediaNode vol="80000">
                <p:cTn id="7" fill="hold" display="0">
                  <p:stCondLst>
                    <p:cond delay="indefinite"/>
                  </p:stCondLst>
                </p:cTn>
                <p:tgtEl>
                  <p:spTgt spid="5"/>
                </p:tgtEl>
              </p:cMediaNode>
            </p:video>
          </p:childTnLst>
        </p:cTn>
      </p:par>
    </p:tnLst>
  </p:timing>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Facet" id="{C0C680CD-088A-49FC-A102-D699147F32B2}" vid="{0B5AB586-D108-4FC1-8368-649FE654B89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Facet</Template>
  <TotalTime>203</TotalTime>
  <Words>356</Words>
  <Application>Microsoft Office PowerPoint</Application>
  <PresentationFormat>Custom</PresentationFormat>
  <Paragraphs>52</Paragraphs>
  <Slides>20</Slides>
  <Notes>20</Notes>
  <HiddenSlides>0</HiddenSlides>
  <MMClips>2</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Facet</vt:lpstr>
      <vt:lpstr>PowerPoint Presentation</vt:lpstr>
      <vt:lpstr>Habits of Mind</vt:lpstr>
      <vt:lpstr>What are Habits of Mind?</vt:lpstr>
      <vt:lpstr>What makes us good learners?</vt:lpstr>
      <vt:lpstr>How can Habits of Mind help us?</vt:lpstr>
      <vt:lpstr>PowerPoint Presentation</vt:lpstr>
      <vt:lpstr>Taking Responsible Risks</vt:lpstr>
      <vt:lpstr>PowerPoint Presentation</vt:lpstr>
      <vt:lpstr>PowerPoint Presentation</vt:lpstr>
      <vt:lpstr>PowerPoint Presentation</vt:lpstr>
      <vt:lpstr>What strategies can you use to help you?</vt:lpstr>
      <vt:lpstr>What strategies can you use to help you?</vt:lpstr>
      <vt:lpstr>What strategies can you use to help you?</vt:lpstr>
      <vt:lpstr>Can you think of anyone who has taken a responsible risk?</vt:lpstr>
      <vt:lpstr>What strategies can you use to help you?</vt:lpstr>
      <vt:lpstr>PowerPoint Presentation</vt:lpstr>
      <vt:lpstr>Habits of Mind Certificates</vt:lpstr>
      <vt:lpstr>PowerPoint Presentation</vt:lpstr>
      <vt:lpstr>PowerPoint Presentation</vt:lpstr>
      <vt:lpstr>PowerPoint Presentation</vt:lpstr>
    </vt:vector>
  </TitlesOfParts>
  <Company>Bristol City Council</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Rebecca Bradley</dc:creator>
  <cp:lastModifiedBy>Rebecca Bradley</cp:lastModifiedBy>
  <cp:revision>22</cp:revision>
  <cp:lastPrinted>2019-11-22T10:27:01Z</cp:lastPrinted>
  <dcterms:created xsi:type="dcterms:W3CDTF">2019-09-24T21:34:32Z</dcterms:created>
  <dcterms:modified xsi:type="dcterms:W3CDTF">2019-11-22T10:59:50Z</dcterms:modified>
</cp:coreProperties>
</file>